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Slab"/>
      <p:regular r:id="rId42"/>
      <p:bold r:id="rId43"/>
    </p:embeddedFont>
    <p:embeddedFont>
      <p:font typeface="Sniglet"/>
      <p:regular r:id="rId44"/>
    </p:embeddedFont>
    <p:embeddedFont>
      <p:font typeface="Proxima Nova"/>
      <p:regular r:id="rId45"/>
      <p:bold r:id="rId46"/>
      <p:italic r:id="rId47"/>
      <p:boldItalic r:id="rId48"/>
    </p:embeddedFont>
    <p:embeddedFont>
      <p:font typeface="Nixie One"/>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CRob Robin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Slab-regular.fntdata"/><Relationship Id="rId41" Type="http://schemas.openxmlformats.org/officeDocument/2006/relationships/slide" Target="slides/slide36.xml"/><Relationship Id="rId44" Type="http://schemas.openxmlformats.org/officeDocument/2006/relationships/font" Target="fonts/Sniglet-regular.fntdata"/><Relationship Id="rId43" Type="http://schemas.openxmlformats.org/officeDocument/2006/relationships/font" Target="fonts/RobotoSlab-bold.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Nixie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2-23T15:54:31.481">
    <p:pos x="6000" y="0"/>
    <p:text>replace ron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25000"/>
              <a:buFont typeface="Arial"/>
              <a:buNone/>
            </a:pPr>
            <a:r>
              <a:rPr b="1" lang="en" sz="4600">
                <a:solidFill>
                  <a:srgbClr val="114454"/>
                </a:solidFill>
                <a:latin typeface="Roboto Slab"/>
                <a:ea typeface="Roboto Slab"/>
                <a:cs typeface="Roboto Slab"/>
                <a:sym typeface="Roboto Slab"/>
              </a:rPr>
              <a:t>What do you want to be when you grow up?</a:t>
            </a:r>
          </a:p>
          <a:p>
            <a:pPr lvl="0">
              <a:spcBef>
                <a:spcPts val="0"/>
              </a:spcBef>
              <a:buClr>
                <a:schemeClr val="dk1"/>
              </a:buClr>
              <a:buSzPct val="61111"/>
              <a:buFont typeface="Arial"/>
              <a:buNone/>
            </a:pPr>
            <a:r>
              <a:t/>
            </a:r>
            <a:endParaRPr b="1" sz="1800">
              <a:solidFill>
                <a:schemeClr val="dk1"/>
              </a:solidFill>
              <a:latin typeface="Times New Roman"/>
              <a:ea typeface="Times New Roman"/>
              <a:cs typeface="Times New Roman"/>
              <a:sym typeface="Times New Roman"/>
            </a:endParaRPr>
          </a:p>
          <a:p>
            <a:pPr lvl="0" rtl="0">
              <a:spcBef>
                <a:spcPts val="0"/>
              </a:spcBef>
              <a:buClr>
                <a:schemeClr val="dk1"/>
              </a:buClr>
              <a:buSzPct val="61111"/>
              <a:buFont typeface="Arial"/>
              <a:buNone/>
            </a:pPr>
            <a:r>
              <a:rPr b="1" lang="en" sz="1800">
                <a:solidFill>
                  <a:schemeClr val="dk1"/>
                </a:solidFill>
                <a:latin typeface="Times New Roman"/>
                <a:ea typeface="Times New Roman"/>
                <a:cs typeface="Times New Roman"/>
                <a:sym typeface="Times New Roman"/>
              </a:rPr>
              <a:t>next steps such as creating an Expedited Process, date and version policies, and how to set up a team to support all the work</a:t>
            </a:r>
            <a:r>
              <a:rPr lang="en" sz="1800">
                <a:solidFill>
                  <a:schemeClr val="dk1"/>
                </a:solidFill>
                <a:latin typeface="Times New Roman"/>
                <a:ea typeface="Times New Roman"/>
                <a:cs typeface="Times New Roman"/>
                <a:sym typeface="Times New Roman"/>
              </a:rP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Clr>
                <a:schemeClr val="dk1"/>
              </a:buClr>
              <a:buSzPct val="110000"/>
              <a:buFont typeface="Arial"/>
              <a:buNone/>
            </a:pPr>
            <a:r>
              <a:rPr b="1" lang="en" sz="1000">
                <a:solidFill>
                  <a:srgbClr val="4A86E8"/>
                </a:solidFill>
                <a:latin typeface="Nixie One"/>
                <a:ea typeface="Nixie One"/>
                <a:cs typeface="Nixie One"/>
                <a:sym typeface="Nixie One"/>
              </a:rPr>
              <a:t>2 - Executive support</a:t>
            </a:r>
          </a:p>
          <a:p>
            <a:pPr indent="387350" lvl="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2 - Branch/Version Support Policies</a:t>
            </a:r>
          </a:p>
          <a:p>
            <a:pPr indent="387350" lvl="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2 - Exception process</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2 - Dealing with 3rd party reporters</a:t>
            </a:r>
          </a:p>
          <a:p>
            <a:pPr lvl="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2 - Product Registry</a:t>
            </a:r>
          </a:p>
          <a:p>
            <a:pPr lvl="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2 - BU Security/PSIRT PICs - Cross organization support - Security Champions  </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1-2 Date Policies</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2/3 - Embargoed - who and why (OEMs)</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2/3 - Educating</a:t>
            </a:r>
          </a:p>
          <a:p>
            <a:pPr lvl="0" rtl="0">
              <a:spcBef>
                <a:spcPts val="600"/>
              </a:spcBef>
              <a:buClr>
                <a:schemeClr val="dk1"/>
              </a:buClr>
              <a:buSzPct val="110000"/>
              <a:buFont typeface="Arial"/>
              <a:buNone/>
            </a:pPr>
            <a:r>
              <a:t/>
            </a:r>
            <a:endParaRPr b="1" sz="1000">
              <a:solidFill>
                <a:schemeClr val="dk1"/>
              </a:solidFill>
              <a:latin typeface="Nixie One"/>
              <a:ea typeface="Nixie One"/>
              <a:cs typeface="Nixie One"/>
              <a:sym typeface="Nixie One"/>
            </a:endParaRP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87350" lvl="0" marL="457200" rtl="0">
              <a:spcBef>
                <a:spcPts val="600"/>
              </a:spcBef>
              <a:buClr>
                <a:srgbClr val="114454"/>
              </a:buClr>
              <a:buSzPct val="100000"/>
              <a:buFont typeface="Nixie One"/>
              <a:buChar char="▪"/>
            </a:pPr>
            <a:r>
              <a:rPr lang="en" sz="2500">
                <a:solidFill>
                  <a:srgbClr val="114454"/>
                </a:solidFill>
                <a:latin typeface="Nixie One"/>
                <a:ea typeface="Nixie One"/>
                <a:cs typeface="Nixie One"/>
                <a:sym typeface="Nixie One"/>
              </a:rPr>
              <a:t>Helps lead security activities</a:t>
            </a:r>
          </a:p>
          <a:p>
            <a:pPr indent="-387350" lvl="0" marL="457200" rtl="0">
              <a:spcBef>
                <a:spcPts val="600"/>
              </a:spcBef>
              <a:buClr>
                <a:srgbClr val="114454"/>
              </a:buClr>
              <a:buSzPct val="100000"/>
              <a:buFont typeface="Nixie One"/>
              <a:buChar char="▪"/>
            </a:pPr>
            <a:r>
              <a:rPr lang="en" sz="2500">
                <a:solidFill>
                  <a:srgbClr val="114454"/>
                </a:solidFill>
                <a:latin typeface="Nixie One"/>
                <a:ea typeface="Nixie One"/>
                <a:cs typeface="Nixie One"/>
                <a:sym typeface="Nixie One"/>
              </a:rPr>
              <a:t>Develops security strategies and processes</a:t>
            </a:r>
          </a:p>
          <a:p>
            <a:pPr indent="-387350" lvl="0" marL="457200" rtl="0">
              <a:spcBef>
                <a:spcPts val="600"/>
              </a:spcBef>
              <a:buClr>
                <a:srgbClr val="114454"/>
              </a:buClr>
              <a:buSzPct val="100000"/>
              <a:buFont typeface="Nixie One"/>
              <a:buChar char="▪"/>
            </a:pPr>
            <a:r>
              <a:rPr lang="en" sz="2500">
                <a:solidFill>
                  <a:srgbClr val="114454"/>
                </a:solidFill>
                <a:latin typeface="Nixie One"/>
                <a:ea typeface="Nixie One"/>
                <a:cs typeface="Nixie One"/>
                <a:sym typeface="Nixie One"/>
              </a:rPr>
              <a:t>Helps team to evaluate vulnerabilities</a:t>
            </a:r>
          </a:p>
          <a:p>
            <a:pPr indent="-387350" lvl="0" marL="457200" rtl="0">
              <a:spcBef>
                <a:spcPts val="600"/>
              </a:spcBef>
              <a:buClr>
                <a:srgbClr val="114454"/>
              </a:buClr>
              <a:buSzPct val="100000"/>
              <a:buFont typeface="Nixie One"/>
              <a:buChar char="▪"/>
            </a:pPr>
            <a:r>
              <a:rPr lang="en" sz="2500">
                <a:solidFill>
                  <a:srgbClr val="114454"/>
                </a:solidFill>
                <a:latin typeface="Nixie One"/>
                <a:ea typeface="Nixie One"/>
                <a:cs typeface="Nixie One"/>
                <a:sym typeface="Nixie One"/>
              </a:rPr>
              <a:t>Reviews exceptions to policies</a:t>
            </a:r>
          </a:p>
          <a:p>
            <a:pPr indent="-387350" lvl="0" marL="457200" rtl="0">
              <a:spcBef>
                <a:spcPts val="600"/>
              </a:spcBef>
              <a:buClr>
                <a:srgbClr val="114454"/>
              </a:buClr>
              <a:buSzPct val="100000"/>
              <a:buFont typeface="Nixie One"/>
              <a:buChar char="▪"/>
            </a:pPr>
            <a:r>
              <a:rPr lang="en" sz="2500">
                <a:solidFill>
                  <a:srgbClr val="114454"/>
                </a:solidFill>
                <a:latin typeface="Nixie One"/>
                <a:ea typeface="Nixie One"/>
                <a:cs typeface="Nixie One"/>
                <a:sym typeface="Nixie One"/>
              </a:rPr>
              <a:t>Scores issues</a:t>
            </a:r>
          </a:p>
          <a:p>
            <a:pPr indent="-387350" lvl="0" marL="457200" rtl="0">
              <a:spcBef>
                <a:spcPts val="600"/>
              </a:spcBef>
              <a:buClr>
                <a:srgbClr val="114454"/>
              </a:buClr>
              <a:buSzPct val="100000"/>
              <a:buFont typeface="Nixie One"/>
              <a:buChar char="▪"/>
            </a:pPr>
            <a:r>
              <a:rPr lang="en" sz="2500">
                <a:solidFill>
                  <a:srgbClr val="114454"/>
                </a:solidFill>
                <a:latin typeface="Nixie One"/>
                <a:ea typeface="Nixie One"/>
                <a:cs typeface="Nixie One"/>
                <a:sym typeface="Nixie One"/>
              </a:rPr>
              <a:t>Proactively monitors security sites</a:t>
            </a:r>
            <a:br>
              <a:rPr lang="en" sz="2500">
                <a:solidFill>
                  <a:srgbClr val="114454"/>
                </a:solidFill>
                <a:latin typeface="Nixie One"/>
                <a:ea typeface="Nixie One"/>
                <a:cs typeface="Nixie One"/>
                <a:sym typeface="Nixie One"/>
              </a:rPr>
            </a:b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rgbClr val="1F497D"/>
                </a:solidFill>
                <a:latin typeface="Calibri"/>
                <a:ea typeface="Calibri"/>
                <a:cs typeface="Calibri"/>
                <a:sym typeface="Calibri"/>
              </a:rPr>
              <a:t> Metrics – I would emphasize making the metrics meaningful to the “senior leadership” you called out earlier.  Raw bug count is often not meaningful.  “Exposed units in the field for N days” probably reads better to many types.  Consider the audience for your metrics so that they drive improvements.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rgbClr val="1F497D"/>
                </a:solidFill>
              </a:rPr>
              <a:t>When it’s in the best interest of the customer”.  (NOT THE COMPANY, THE CUSTOMER!!!).  If the conversation is revolving around the former, you’ve probably got it wrong.  You can imagine how often the latter actually happens.</a:t>
            </a:r>
          </a:p>
          <a:p>
            <a:pPr lvl="0">
              <a:spcBef>
                <a:spcPts val="0"/>
              </a:spcBef>
              <a:buClr>
                <a:schemeClr val="dk1"/>
              </a:buClr>
              <a:buSzPct val="100000"/>
              <a:buFont typeface="Arial"/>
              <a:buNone/>
            </a:pPr>
            <a:r>
              <a:rPr lang="en">
                <a:solidFill>
                  <a:srgbClr val="1F497D"/>
                </a:solidFill>
              </a:rPr>
              <a:t> </a:t>
            </a:r>
          </a:p>
          <a:p>
            <a:pPr lvl="0" rtl="0">
              <a:spcBef>
                <a:spcPts val="0"/>
              </a:spcBef>
              <a:buNone/>
            </a:pPr>
            <a:r>
              <a:t/>
            </a:r>
            <a:endParaRPr sz="2500">
              <a:solidFill>
                <a:srgbClr val="114454"/>
              </a:solidFill>
              <a:latin typeface="Nixie One"/>
              <a:ea typeface="Nixie One"/>
              <a:cs typeface="Nixie One"/>
              <a:sym typeface="Nixie On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b="1" lang="en" sz="1200">
                <a:solidFill>
                  <a:schemeClr val="dk1"/>
                </a:solidFill>
                <a:latin typeface="Calibri"/>
                <a:ea typeface="Calibri"/>
                <a:cs typeface="Calibri"/>
                <a:sym typeface="Calibri"/>
              </a:rPr>
              <a:t>Name</a:t>
            </a:r>
          </a:p>
          <a:p>
            <a:pPr lvl="0" rtl="0">
              <a:lnSpc>
                <a:spcPct val="115000"/>
              </a:lnSpc>
              <a:spcBef>
                <a:spcPts val="0"/>
              </a:spcBef>
              <a:buNone/>
            </a:pPr>
            <a:r>
              <a:rPr b="1" lang="en" sz="1200">
                <a:solidFill>
                  <a:schemeClr val="dk1"/>
                </a:solidFill>
                <a:latin typeface="Calibri"/>
                <a:ea typeface="Calibri"/>
                <a:cs typeface="Calibri"/>
                <a:sym typeface="Calibri"/>
              </a:rPr>
              <a:t>Product/Cloud Offering/Platform/Component (if component list who consumes you)</a:t>
            </a:r>
          </a:p>
          <a:p>
            <a:pPr lvl="0" rtl="0">
              <a:lnSpc>
                <a:spcPct val="115000"/>
              </a:lnSpc>
              <a:spcBef>
                <a:spcPts val="0"/>
              </a:spcBef>
              <a:buNone/>
            </a:pPr>
            <a:r>
              <a:rPr b="1" lang="en" sz="1200">
                <a:solidFill>
                  <a:schemeClr val="dk1"/>
                </a:solidFill>
                <a:latin typeface="Calibri"/>
                <a:ea typeface="Calibri"/>
                <a:cs typeface="Calibri"/>
                <a:sym typeface="Calibri"/>
              </a:rPr>
              <a:t>Other alias names for product</a:t>
            </a:r>
          </a:p>
          <a:p>
            <a:pPr lvl="0" rtl="0">
              <a:lnSpc>
                <a:spcPct val="115000"/>
              </a:lnSpc>
              <a:spcBef>
                <a:spcPts val="0"/>
              </a:spcBef>
              <a:buNone/>
            </a:pPr>
            <a:r>
              <a:rPr b="1" lang="en" sz="1200">
                <a:solidFill>
                  <a:schemeClr val="dk1"/>
                </a:solidFill>
                <a:latin typeface="Calibri"/>
                <a:ea typeface="Calibri"/>
                <a:cs typeface="Calibri"/>
                <a:sym typeface="Calibri"/>
              </a:rPr>
              <a:t>Functional BU</a:t>
            </a:r>
          </a:p>
          <a:p>
            <a:pPr lvl="0" rtl="0">
              <a:lnSpc>
                <a:spcPct val="115000"/>
              </a:lnSpc>
              <a:spcBef>
                <a:spcPts val="0"/>
              </a:spcBef>
              <a:buNone/>
            </a:pPr>
            <a:r>
              <a:rPr b="1" lang="en" sz="1200">
                <a:solidFill>
                  <a:schemeClr val="dk1"/>
                </a:solidFill>
                <a:latin typeface="Calibri"/>
                <a:ea typeface="Calibri"/>
                <a:cs typeface="Calibri"/>
                <a:sym typeface="Calibri"/>
              </a:rPr>
              <a:t>Product Lifecycle link</a:t>
            </a:r>
          </a:p>
          <a:p>
            <a:pPr lvl="0" rtl="0">
              <a:lnSpc>
                <a:spcPct val="115000"/>
              </a:lnSpc>
              <a:spcBef>
                <a:spcPts val="0"/>
              </a:spcBef>
              <a:buNone/>
            </a:pPr>
            <a:r>
              <a:rPr b="1" lang="en" sz="1200">
                <a:solidFill>
                  <a:schemeClr val="dk1"/>
                </a:solidFill>
                <a:latin typeface="Calibri"/>
                <a:ea typeface="Calibri"/>
                <a:cs typeface="Calibri"/>
                <a:sym typeface="Calibri"/>
              </a:rPr>
              <a:t>Link to active/supported versions and what branch it relates to</a:t>
            </a:r>
          </a:p>
          <a:p>
            <a:pPr lvl="0" rtl="0">
              <a:lnSpc>
                <a:spcPct val="115000"/>
              </a:lnSpc>
              <a:spcBef>
                <a:spcPts val="0"/>
              </a:spcBef>
              <a:buNone/>
            </a:pPr>
            <a:r>
              <a:rPr b="1" lang="en" sz="1200">
                <a:solidFill>
                  <a:schemeClr val="dk1"/>
                </a:solidFill>
                <a:latin typeface="Calibri"/>
                <a:ea typeface="Calibri"/>
                <a:cs typeface="Calibri"/>
                <a:sym typeface="Calibri"/>
              </a:rPr>
              <a:t>Product Release Schedule link</a:t>
            </a:r>
          </a:p>
          <a:p>
            <a:pPr lvl="0" rtl="0">
              <a:lnSpc>
                <a:spcPct val="115000"/>
              </a:lnSpc>
              <a:spcBef>
                <a:spcPts val="0"/>
              </a:spcBef>
              <a:buNone/>
            </a:pPr>
            <a:r>
              <a:rPr b="1" lang="en" sz="1200">
                <a:solidFill>
                  <a:schemeClr val="dk1"/>
                </a:solidFill>
                <a:latin typeface="Calibri"/>
                <a:ea typeface="Calibri"/>
                <a:cs typeface="Calibri"/>
                <a:sym typeface="Calibri"/>
              </a:rPr>
              <a:t>OEM Partners, customers or both</a:t>
            </a:r>
          </a:p>
          <a:p>
            <a:pPr lvl="0" rtl="0">
              <a:lnSpc>
                <a:spcPct val="115000"/>
              </a:lnSpc>
              <a:spcBef>
                <a:spcPts val="0"/>
              </a:spcBef>
              <a:buNone/>
            </a:pPr>
            <a:r>
              <a:rPr b="1" lang="en" sz="1200">
                <a:solidFill>
                  <a:schemeClr val="dk1"/>
                </a:solidFill>
                <a:latin typeface="Calibri"/>
                <a:ea typeface="Calibri"/>
                <a:cs typeface="Calibri"/>
                <a:sym typeface="Calibri"/>
              </a:rPr>
              <a:t>Link to list of partners and/or customers</a:t>
            </a:r>
          </a:p>
          <a:p>
            <a:pPr lvl="0" rtl="0">
              <a:lnSpc>
                <a:spcPct val="115000"/>
              </a:lnSpc>
              <a:spcBef>
                <a:spcPts val="0"/>
              </a:spcBef>
              <a:buNone/>
            </a:pPr>
            <a:r>
              <a:rPr b="1" lang="en" sz="1200">
                <a:solidFill>
                  <a:schemeClr val="dk1"/>
                </a:solidFill>
                <a:latin typeface="Calibri"/>
                <a:ea typeface="Calibri"/>
                <a:cs typeface="Calibri"/>
                <a:sym typeface="Calibri"/>
              </a:rPr>
              <a:t>Public driver link</a:t>
            </a:r>
          </a:p>
          <a:p>
            <a:pPr lvl="0" rtl="0">
              <a:lnSpc>
                <a:spcPct val="115000"/>
              </a:lnSpc>
              <a:spcBef>
                <a:spcPts val="0"/>
              </a:spcBef>
              <a:buNone/>
            </a:pPr>
            <a:r>
              <a:rPr b="1" lang="en" sz="1200">
                <a:solidFill>
                  <a:schemeClr val="dk1"/>
                </a:solidFill>
                <a:latin typeface="Calibri"/>
                <a:ea typeface="Calibri"/>
                <a:cs typeface="Calibri"/>
                <a:sym typeface="Calibri"/>
              </a:rPr>
              <a:t>Private driver link</a:t>
            </a:r>
          </a:p>
          <a:p>
            <a:pPr lvl="0" rtl="0">
              <a:spcBef>
                <a:spcPts val="600"/>
              </a:spcBef>
              <a:buNone/>
            </a:pPr>
            <a:r>
              <a:t/>
            </a:r>
            <a:endParaRPr sz="2800">
              <a:solidFill>
                <a:srgbClr val="114454"/>
              </a:solidFill>
              <a:latin typeface="Nixie One"/>
              <a:ea typeface="Nixie One"/>
              <a:cs typeface="Nixie One"/>
              <a:sym typeface="Nixie One"/>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25000"/>
              <a:buFont typeface="Arial"/>
              <a:buNone/>
            </a:pPr>
            <a:r>
              <a:rPr b="1" lang="en" sz="4600">
                <a:solidFill>
                  <a:srgbClr val="114454"/>
                </a:solidFill>
                <a:latin typeface="Roboto Slab"/>
                <a:ea typeface="Roboto Slab"/>
                <a:cs typeface="Roboto Slab"/>
                <a:sym typeface="Roboto Slab"/>
              </a:rPr>
              <a:t>The Future of PSIRTs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3 - Fully established Lifecycle</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3-4 -OSS tooling Black Duck/WhiteSource/Palamida etc</a:t>
            </a:r>
          </a:p>
          <a:p>
            <a:pPr indent="-69850" lvl="0" marL="45720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3 - Dependency Management - Third Party Dependencies and Internal Dependencies</a:t>
            </a:r>
          </a:p>
          <a:p>
            <a:pPr indent="-69850" lvl="0" marL="45720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3 - Community internal support - helping each other</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3 - External Groups FIRST</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2/3 - Embargoed - who and why (OEMs)</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3 - Alignment of security fixes for all versions/products</a:t>
            </a:r>
          </a:p>
          <a:p>
            <a:pPr lvl="0" rtl="0">
              <a:spcBef>
                <a:spcPts val="600"/>
              </a:spcBef>
              <a:buClr>
                <a:schemeClr val="dk1"/>
              </a:buClr>
              <a:buSzPct val="110000"/>
              <a:buFont typeface="Arial"/>
              <a:buNone/>
            </a:pPr>
            <a:r>
              <a:rPr b="1" lang="en" sz="1000">
                <a:solidFill>
                  <a:srgbClr val="FF0000"/>
                </a:solidFill>
                <a:latin typeface="Nixie One"/>
                <a:ea typeface="Nixie One"/>
                <a:cs typeface="Nixie One"/>
                <a:sym typeface="Nixie One"/>
              </a:rPr>
              <a:t>3 - Enhanced Severity definitions </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3 / 4 - Operational, trends, broad level Metrics</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2/3 - Educating</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3- Integrating into SDLC</a:t>
            </a:r>
          </a:p>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3- PSIRT Operations - having a real team (Minions)</a:t>
            </a:r>
          </a:p>
          <a:p>
            <a:pPr lvl="0" rtl="0">
              <a:spcBef>
                <a:spcPts val="600"/>
              </a:spcBef>
              <a:buClr>
                <a:schemeClr val="dk1"/>
              </a:buClr>
              <a:buSzPct val="110000"/>
              <a:buFont typeface="Arial"/>
              <a:buNone/>
            </a:pPr>
            <a:r>
              <a:t/>
            </a:r>
            <a:endParaRPr b="1" sz="1000">
              <a:solidFill>
                <a:schemeClr val="dk1"/>
              </a:solidFill>
              <a:latin typeface="Nixie One"/>
              <a:ea typeface="Nixie One"/>
              <a:cs typeface="Nixie One"/>
              <a:sym typeface="Nixie One"/>
            </a:endParaRP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Clr>
                <a:schemeClr val="dk1"/>
              </a:buClr>
              <a:buSzPct val="55000"/>
              <a:buFont typeface="Arial"/>
              <a:buNone/>
            </a:pPr>
            <a:r>
              <a:rPr lang="en" sz="2000">
                <a:solidFill>
                  <a:schemeClr val="dk1"/>
                </a:solidFill>
                <a:latin typeface="Trebuchet MS"/>
                <a:ea typeface="Trebuchet MS"/>
                <a:cs typeface="Trebuchet MS"/>
                <a:sym typeface="Trebuchet MS"/>
              </a:rPr>
              <a:t>Who are you getting into bed with?</a:t>
            </a:r>
            <a:br>
              <a:rPr lang="en" sz="2000">
                <a:solidFill>
                  <a:schemeClr val="dk1"/>
                </a:solidFill>
                <a:latin typeface="Trebuchet MS"/>
                <a:ea typeface="Trebuchet MS"/>
                <a:cs typeface="Trebuchet MS"/>
                <a:sym typeface="Trebuchet MS"/>
              </a:rPr>
            </a:br>
          </a:p>
          <a:p>
            <a:pPr indent="-69850" lvl="0" marL="457200" rtl="0">
              <a:spcBef>
                <a:spcPts val="360"/>
              </a:spcBef>
              <a:buClr>
                <a:schemeClr val="dk1"/>
              </a:buClr>
              <a:buSzPct val="110000"/>
              <a:buFont typeface="Arial"/>
              <a:buNone/>
            </a:pPr>
            <a:r>
              <a:rPr b="1" lang="en" sz="1000">
                <a:solidFill>
                  <a:srgbClr val="FF0000"/>
                </a:solidFill>
                <a:latin typeface="Nixie One"/>
                <a:ea typeface="Nixie One"/>
                <a:cs typeface="Nixie One"/>
                <a:sym typeface="Nixie One"/>
              </a:rPr>
              <a:t>Some things to think about</a:t>
            </a:r>
          </a:p>
          <a:p>
            <a:pPr indent="-69850" lvl="0" marL="457200" rtl="0">
              <a:spcBef>
                <a:spcPts val="360"/>
              </a:spcBef>
              <a:buClr>
                <a:schemeClr val="dk1"/>
              </a:buClr>
              <a:buSzPct val="100000"/>
              <a:buFont typeface="Arial"/>
              <a:buNone/>
            </a:pPr>
            <a:r>
              <a:rPr b="1" lang="en">
                <a:solidFill>
                  <a:schemeClr val="dk1"/>
                </a:solidFill>
              </a:rPr>
              <a:t>a.</a:t>
            </a:r>
            <a:r>
              <a:rPr b="1" lang="en" sz="700">
                <a:solidFill>
                  <a:schemeClr val="dk1"/>
                </a:solidFill>
              </a:rPr>
              <a:t>   	</a:t>
            </a:r>
            <a:r>
              <a:rPr b="1" lang="en">
                <a:solidFill>
                  <a:schemeClr val="dk1"/>
                </a:solidFill>
              </a:rPr>
              <a:t>Do you have a process for handling internal or external dependencies?</a:t>
            </a:r>
          </a:p>
          <a:p>
            <a:pPr indent="-69850" lvl="0" marL="457200" rtl="0">
              <a:spcBef>
                <a:spcPts val="360"/>
              </a:spcBef>
              <a:buClr>
                <a:schemeClr val="dk1"/>
              </a:buClr>
              <a:buSzPct val="100000"/>
              <a:buFont typeface="Arial"/>
              <a:buNone/>
            </a:pPr>
            <a:r>
              <a:rPr b="1" lang="en">
                <a:solidFill>
                  <a:schemeClr val="dk1"/>
                </a:solidFill>
              </a:rPr>
              <a:t>b.</a:t>
            </a:r>
            <a:r>
              <a:rPr b="1" lang="en" sz="700">
                <a:solidFill>
                  <a:schemeClr val="dk1"/>
                </a:solidFill>
              </a:rPr>
              <a:t>   	</a:t>
            </a:r>
            <a:r>
              <a:rPr b="1" lang="en">
                <a:solidFill>
                  <a:schemeClr val="dk1"/>
                </a:solidFill>
              </a:rPr>
              <a:t>How do you respond when a product you are dependent on (either internal or external) does not provide a fix? For example, do you communicate to customers that no fix is available?</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rgbClr val="1F497D"/>
                </a:solidFill>
                <a:latin typeface="Calibri"/>
                <a:ea typeface="Calibri"/>
                <a:cs typeface="Calibri"/>
                <a:sym typeface="Calibri"/>
              </a:rPr>
              <a:t>This is SDL as much as PSIRT.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Clr>
                <a:schemeClr val="dk1"/>
              </a:buClr>
              <a:buSzPct val="110000"/>
              <a:buFont typeface="Arial"/>
              <a:buNone/>
            </a:pPr>
            <a:r>
              <a:rPr b="1" lang="en" sz="1000">
                <a:solidFill>
                  <a:schemeClr val="dk1"/>
                </a:solidFill>
                <a:latin typeface="Nixie One"/>
                <a:ea typeface="Nixie One"/>
                <a:cs typeface="Nixie One"/>
                <a:sym typeface="Nixie One"/>
              </a:rPr>
              <a:t>5 - Hackerone/Bugcrowd - reaching to find issues bug bounty</a:t>
            </a:r>
          </a:p>
          <a:p>
            <a:pPr lvl="0">
              <a:spcBef>
                <a:spcPts val="0"/>
              </a:spcBef>
              <a:buClr>
                <a:schemeClr val="dk1"/>
              </a:buClr>
              <a:buSzPct val="100000"/>
              <a:buFont typeface="Arial"/>
              <a:buNone/>
            </a:pPr>
            <a:r>
              <a:rPr lang="en">
                <a:solidFill>
                  <a:srgbClr val="1F497D"/>
                </a:solidFill>
              </a:rPr>
              <a:t>               Even if you’re not ready, don’t be afraid to look for other ways to “reward” contributors if you can’t do $$.  Cultivate your ecosystem, they may be your best friends in the future.</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Basics Notes - defining high-level process, getting executive support</a:t>
            </a:r>
          </a:p>
          <a:p>
            <a:pPr lvl="0">
              <a:spcBef>
                <a:spcPts val="0"/>
              </a:spcBef>
              <a:buNone/>
            </a:pPr>
            <a:r>
              <a:rPr lang="en"/>
              <a:t>Crawl Notes - policies &amp; extending your team with security champions</a:t>
            </a:r>
          </a:p>
          <a:p>
            <a:pPr lvl="0">
              <a:spcBef>
                <a:spcPts val="0"/>
              </a:spcBef>
              <a:buNone/>
            </a:pPr>
            <a:r>
              <a:rPr lang="en"/>
              <a:t>Flying</a:t>
            </a:r>
            <a:r>
              <a:rPr lang="en"/>
              <a:t> cars notes - all roads lead here; dependency mgmt, </a:t>
            </a:r>
            <a:r>
              <a:rPr lang="en"/>
              <a:t>expedited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 think this section would still jive</a:t>
            </a:r>
          </a:p>
          <a:p>
            <a:pPr lvl="0" rtl="0">
              <a:spcBef>
                <a:spcPts val="0"/>
              </a:spcBef>
              <a:buNone/>
            </a:pPr>
            <a:r>
              <a:rPr b="1" lang="en" sz="1800">
                <a:solidFill>
                  <a:schemeClr val="dk1"/>
                </a:solidFill>
                <a:latin typeface="Times New Roman"/>
                <a:ea typeface="Times New Roman"/>
                <a:cs typeface="Times New Roman"/>
                <a:sym typeface="Times New Roman"/>
              </a:rPr>
              <a:t>prioritizing what should be done first</a:t>
            </a:r>
          </a:p>
          <a:p>
            <a:pPr lvl="0" rtl="0">
              <a:spcBef>
                <a:spcPts val="0"/>
              </a:spcBef>
              <a:buClr>
                <a:schemeClr val="dk1"/>
              </a:buClr>
              <a:buSzPct val="61111"/>
              <a:buFont typeface="Arial"/>
              <a:buNone/>
            </a:pPr>
            <a:r>
              <a:rPr b="1" lang="en" sz="1800">
                <a:solidFill>
                  <a:schemeClr val="dk1"/>
                </a:solidFill>
                <a:latin typeface="Times New Roman"/>
                <a:ea typeface="Times New Roman"/>
                <a:cs typeface="Times New Roman"/>
                <a:sym typeface="Times New Roman"/>
              </a:rPr>
              <a:t>basic PSIRT Process </a:t>
            </a:r>
            <a:r>
              <a:rPr lang="en" sz="1800">
                <a:solidFill>
                  <a:schemeClr val="dk1"/>
                </a:solidFill>
                <a:latin typeface="Times New Roman"/>
                <a:ea typeface="Times New Roman"/>
                <a:cs typeface="Times New Roman"/>
                <a:sym typeface="Times New Roman"/>
              </a:rPr>
              <a:t>and w</a:t>
            </a:r>
            <a:r>
              <a:rPr b="1" lang="en" sz="1800">
                <a:solidFill>
                  <a:schemeClr val="dk1"/>
                </a:solidFill>
                <a:latin typeface="Times New Roman"/>
                <a:ea typeface="Times New Roman"/>
                <a:cs typeface="Times New Roman"/>
                <a:sym typeface="Times New Roman"/>
              </a:rPr>
              <a:t>hat you minimally need to make that successful</a:t>
            </a:r>
            <a:r>
              <a:rPr lang="en" sz="1800">
                <a:solidFill>
                  <a:schemeClr val="dk1"/>
                </a:solidFill>
                <a:latin typeface="Times New Roman"/>
                <a:ea typeface="Times New Roman"/>
                <a:cs typeface="Times New Roman"/>
                <a:sym typeface="Times New Roman"/>
              </a:rPr>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25000"/>
              <a:buFont typeface="Arial"/>
              <a:buNone/>
            </a:pPr>
            <a:r>
              <a:rPr b="1" lang="en" sz="4600">
                <a:solidFill>
                  <a:srgbClr val="114454"/>
                </a:solidFill>
                <a:latin typeface="Roboto Slab"/>
                <a:ea typeface="Roboto Slab"/>
                <a:cs typeface="Roboto Slab"/>
                <a:sym typeface="Roboto Slab"/>
              </a:rPr>
              <a:t>Initial - Organizational Foundations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I think this section would still jive</a:t>
            </a:r>
          </a:p>
          <a:p>
            <a:pPr lvl="0">
              <a:spcBef>
                <a:spcPts val="0"/>
              </a:spcBef>
              <a:buNone/>
            </a:pPr>
            <a:r>
              <a:rPr b="1" lang="en" sz="1800">
                <a:solidFill>
                  <a:schemeClr val="dk1"/>
                </a:solidFill>
                <a:latin typeface="Times New Roman"/>
                <a:ea typeface="Times New Roman"/>
                <a:cs typeface="Times New Roman"/>
                <a:sym typeface="Times New Roman"/>
              </a:rPr>
              <a:t>prioritizing what should be done first</a:t>
            </a:r>
          </a:p>
          <a:p>
            <a:pPr lvl="0" rtl="0">
              <a:spcBef>
                <a:spcPts val="0"/>
              </a:spcBef>
              <a:buClr>
                <a:schemeClr val="dk1"/>
              </a:buClr>
              <a:buSzPct val="61111"/>
              <a:buFont typeface="Arial"/>
              <a:buNone/>
            </a:pPr>
            <a:r>
              <a:rPr b="1" lang="en" sz="1800">
                <a:solidFill>
                  <a:schemeClr val="dk1"/>
                </a:solidFill>
                <a:latin typeface="Times New Roman"/>
                <a:ea typeface="Times New Roman"/>
                <a:cs typeface="Times New Roman"/>
                <a:sym typeface="Times New Roman"/>
              </a:rPr>
              <a:t>basic PSIRT Process </a:t>
            </a:r>
            <a:r>
              <a:rPr lang="en" sz="1800">
                <a:solidFill>
                  <a:schemeClr val="dk1"/>
                </a:solidFill>
                <a:latin typeface="Times New Roman"/>
                <a:ea typeface="Times New Roman"/>
                <a:cs typeface="Times New Roman"/>
                <a:sym typeface="Times New Roman"/>
              </a:rPr>
              <a:t>and w</a:t>
            </a:r>
            <a:r>
              <a:rPr b="1" lang="en" sz="1800">
                <a:solidFill>
                  <a:schemeClr val="dk1"/>
                </a:solidFill>
                <a:latin typeface="Times New Roman"/>
                <a:ea typeface="Times New Roman"/>
                <a:cs typeface="Times New Roman"/>
                <a:sym typeface="Times New Roman"/>
              </a:rPr>
              <a:t>hat you minimally need to make that successful</a:t>
            </a:r>
            <a:r>
              <a:rPr lang="en" sz="1800">
                <a:solidFill>
                  <a:schemeClr val="dk1"/>
                </a:solidFill>
                <a:latin typeface="Times New Roman"/>
                <a:ea typeface="Times New Roman"/>
                <a:cs typeface="Times New Roman"/>
                <a:sym typeface="Times New Roman"/>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Feedback loop RCCA to dev’t for corrective action</a:t>
            </a:r>
          </a:p>
          <a:p>
            <a:pPr lvl="0">
              <a:spcBef>
                <a:spcPts val="0"/>
              </a:spcBef>
              <a:buNone/>
            </a:pPr>
            <a:r>
              <a:t/>
            </a:r>
            <a:endParaRPr/>
          </a:p>
          <a:p>
            <a:pPr lvl="0">
              <a:spcBef>
                <a:spcPts val="0"/>
              </a:spcBef>
              <a:buClr>
                <a:schemeClr val="dk1"/>
              </a:buClr>
              <a:buSzPct val="100000"/>
              <a:buFont typeface="Arial"/>
              <a:buNone/>
            </a:pPr>
            <a:r>
              <a:rPr b="1" lang="en">
                <a:solidFill>
                  <a:srgbClr val="1F497D"/>
                </a:solidFill>
              </a:rPr>
              <a:t>RE: RCCA or whatever corrective action nomenclature feels appropriate.  Speak to wherever your audience will meet you.  The idea that PSIRT is not a closed process and extends (VALUE ADD) back into dev was what I was after.</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p:nvPr/>
        </p:nvSpPr>
        <p:spPr>
          <a:xfrm>
            <a:off x="0" y="4288500"/>
            <a:ext cx="9144000" cy="2475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0" y="0"/>
            <a:ext cx="91440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11" name="Shape 11"/>
          <p:cNvSpPr/>
          <p:nvPr/>
        </p:nvSpPr>
        <p:spPr>
          <a:xfrm>
            <a:off x="0" y="500625"/>
            <a:ext cx="9144000" cy="3824100"/>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0" y="4493604"/>
            <a:ext cx="9144000" cy="1182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0" y="4584075"/>
            <a:ext cx="9144000" cy="5594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
        <p:nvSpPr>
          <p:cNvPr id="14" name="Shape 14"/>
          <p:cNvSpPr txBox="1"/>
          <p:nvPr>
            <p:ph type="ctrTitle"/>
          </p:nvPr>
        </p:nvSpPr>
        <p:spPr>
          <a:xfrm>
            <a:off x="685800" y="2601425"/>
            <a:ext cx="5810400" cy="1159799"/>
          </a:xfrm>
          <a:prstGeom prst="rect">
            <a:avLst/>
          </a:prstGeom>
        </p:spPr>
        <p:txBody>
          <a:bodyPr anchorCtr="0" anchor="b" bIns="91425" lIns="91425" rIns="91425" tIns="91425"/>
          <a:lstStyle>
            <a:lvl1pPr lvl="0">
              <a:spcBef>
                <a:spcPts val="0"/>
              </a:spcBef>
              <a:buSzPct val="100000"/>
              <a:defRPr sz="48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style A">
    <p:spTree>
      <p:nvGrpSpPr>
        <p:cNvPr id="84" name="Shape 84"/>
        <p:cNvGrpSpPr/>
        <p:nvPr/>
      </p:nvGrpSpPr>
      <p:grpSpPr>
        <a:xfrm>
          <a:off x="0" y="0"/>
          <a:ext cx="0" cy="0"/>
          <a:chOff x="0" y="0"/>
          <a:chExt cx="0" cy="0"/>
        </a:xfrm>
      </p:grpSpPr>
      <p:sp>
        <p:nvSpPr>
          <p:cNvPr id="85" name="Shape 85"/>
          <p:cNvSpPr/>
          <p:nvPr/>
        </p:nvSpPr>
        <p:spPr>
          <a:xfrm>
            <a:off x="0" y="1148250"/>
            <a:ext cx="9144000" cy="28470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0" y="0"/>
            <a:ext cx="91440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87" name="Shape 87"/>
          <p:cNvSpPr/>
          <p:nvPr/>
        </p:nvSpPr>
        <p:spPr>
          <a:xfrm>
            <a:off x="0" y="500624"/>
            <a:ext cx="9144000" cy="732000"/>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a:off x="0" y="3962800"/>
            <a:ext cx="9144000" cy="3702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89" name="Shape 89"/>
          <p:cNvSpPr/>
          <p:nvPr/>
        </p:nvSpPr>
        <p:spPr>
          <a:xfrm>
            <a:off x="0" y="4333125"/>
            <a:ext cx="9144000" cy="8102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style B">
    <p:spTree>
      <p:nvGrpSpPr>
        <p:cNvPr id="90" name="Shape 90"/>
        <p:cNvGrpSpPr/>
        <p:nvPr/>
      </p:nvGrpSpPr>
      <p:grpSpPr>
        <a:xfrm>
          <a:off x="0" y="0"/>
          <a:ext cx="0" cy="0"/>
          <a:chOff x="0" y="0"/>
          <a:chExt cx="0" cy="0"/>
        </a:xfrm>
      </p:grpSpPr>
      <p:sp>
        <p:nvSpPr>
          <p:cNvPr id="91" name="Shape 91"/>
          <p:cNvSpPr/>
          <p:nvPr/>
        </p:nvSpPr>
        <p:spPr>
          <a:xfrm>
            <a:off x="0" y="4294550"/>
            <a:ext cx="9144000" cy="241199"/>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92" name="Shape 92"/>
          <p:cNvSpPr/>
          <p:nvPr/>
        </p:nvSpPr>
        <p:spPr>
          <a:xfrm>
            <a:off x="0" y="0"/>
            <a:ext cx="91440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93" name="Shape 93"/>
          <p:cNvSpPr/>
          <p:nvPr/>
        </p:nvSpPr>
        <p:spPr>
          <a:xfrm>
            <a:off x="0" y="500625"/>
            <a:ext cx="9144000" cy="3824100"/>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a:off x="0" y="4493604"/>
            <a:ext cx="9144000" cy="1182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a:off x="0" y="4584075"/>
            <a:ext cx="9144000" cy="5594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5" name="Shape 15"/>
        <p:cNvGrpSpPr/>
        <p:nvPr/>
      </p:nvGrpSpPr>
      <p:grpSpPr>
        <a:xfrm>
          <a:off x="0" y="0"/>
          <a:ext cx="0" cy="0"/>
          <a:chOff x="0" y="0"/>
          <a:chExt cx="0" cy="0"/>
        </a:xfrm>
      </p:grpSpPr>
      <p:sp>
        <p:nvSpPr>
          <p:cNvPr id="16" name="Shape 16"/>
          <p:cNvSpPr txBox="1"/>
          <p:nvPr>
            <p:ph type="ctrTitle"/>
          </p:nvPr>
        </p:nvSpPr>
        <p:spPr>
          <a:xfrm>
            <a:off x="4113600" y="2878750"/>
            <a:ext cx="4505699" cy="1159799"/>
          </a:xfrm>
          <a:prstGeom prst="rect">
            <a:avLst/>
          </a:prstGeom>
        </p:spPr>
        <p:txBody>
          <a:bodyPr anchorCtr="0" anchor="b" bIns="91425" lIns="91425" rIns="91425" tIns="91425"/>
          <a:lstStyle>
            <a:lvl1pPr lvl="0" rtl="0">
              <a:spcBef>
                <a:spcPts val="0"/>
              </a:spcBef>
              <a:buClr>
                <a:srgbClr val="114454"/>
              </a:buClr>
              <a:buSzPct val="100000"/>
              <a:defRPr sz="4800">
                <a:solidFill>
                  <a:srgbClr val="114454"/>
                </a:solidFill>
              </a:defRPr>
            </a:lvl1pPr>
            <a:lvl2pPr lvl="1" rtl="0">
              <a:spcBef>
                <a:spcPts val="0"/>
              </a:spcBef>
              <a:buClr>
                <a:srgbClr val="114454"/>
              </a:buClr>
              <a:buSzPct val="100000"/>
              <a:defRPr sz="4800">
                <a:solidFill>
                  <a:srgbClr val="114454"/>
                </a:solidFill>
              </a:defRPr>
            </a:lvl2pPr>
            <a:lvl3pPr lvl="2" rtl="0">
              <a:spcBef>
                <a:spcPts val="0"/>
              </a:spcBef>
              <a:buClr>
                <a:srgbClr val="114454"/>
              </a:buClr>
              <a:buSzPct val="100000"/>
              <a:defRPr sz="4800">
                <a:solidFill>
                  <a:srgbClr val="114454"/>
                </a:solidFill>
              </a:defRPr>
            </a:lvl3pPr>
            <a:lvl4pPr lvl="3" rtl="0">
              <a:spcBef>
                <a:spcPts val="0"/>
              </a:spcBef>
              <a:buClr>
                <a:srgbClr val="114454"/>
              </a:buClr>
              <a:buSzPct val="100000"/>
              <a:defRPr sz="4800">
                <a:solidFill>
                  <a:srgbClr val="114454"/>
                </a:solidFill>
              </a:defRPr>
            </a:lvl4pPr>
            <a:lvl5pPr lvl="4" rtl="0">
              <a:spcBef>
                <a:spcPts val="0"/>
              </a:spcBef>
              <a:buClr>
                <a:srgbClr val="114454"/>
              </a:buClr>
              <a:buSzPct val="100000"/>
              <a:defRPr sz="4800">
                <a:solidFill>
                  <a:srgbClr val="114454"/>
                </a:solidFill>
              </a:defRPr>
            </a:lvl5pPr>
            <a:lvl6pPr lvl="5" rtl="0">
              <a:spcBef>
                <a:spcPts val="0"/>
              </a:spcBef>
              <a:buClr>
                <a:srgbClr val="114454"/>
              </a:buClr>
              <a:buSzPct val="100000"/>
              <a:defRPr sz="4800">
                <a:solidFill>
                  <a:srgbClr val="114454"/>
                </a:solidFill>
              </a:defRPr>
            </a:lvl6pPr>
            <a:lvl7pPr lvl="6" rtl="0">
              <a:spcBef>
                <a:spcPts val="0"/>
              </a:spcBef>
              <a:buClr>
                <a:srgbClr val="114454"/>
              </a:buClr>
              <a:buSzPct val="100000"/>
              <a:defRPr sz="4800">
                <a:solidFill>
                  <a:srgbClr val="114454"/>
                </a:solidFill>
              </a:defRPr>
            </a:lvl7pPr>
            <a:lvl8pPr lvl="7" rtl="0">
              <a:spcBef>
                <a:spcPts val="0"/>
              </a:spcBef>
              <a:buClr>
                <a:srgbClr val="114454"/>
              </a:buClr>
              <a:buSzPct val="100000"/>
              <a:defRPr sz="4800">
                <a:solidFill>
                  <a:srgbClr val="114454"/>
                </a:solidFill>
              </a:defRPr>
            </a:lvl8pPr>
            <a:lvl9pPr lvl="8" rtl="0">
              <a:spcBef>
                <a:spcPts val="0"/>
              </a:spcBef>
              <a:buClr>
                <a:srgbClr val="114454"/>
              </a:buClr>
              <a:buSzPct val="100000"/>
              <a:defRPr sz="4800">
                <a:solidFill>
                  <a:srgbClr val="114454"/>
                </a:solidFill>
              </a:defRPr>
            </a:lvl9pPr>
          </a:lstStyle>
          <a:p/>
        </p:txBody>
      </p:sp>
      <p:sp>
        <p:nvSpPr>
          <p:cNvPr id="17" name="Shape 17"/>
          <p:cNvSpPr txBox="1"/>
          <p:nvPr>
            <p:ph idx="1" type="subTitle"/>
          </p:nvPr>
        </p:nvSpPr>
        <p:spPr>
          <a:xfrm>
            <a:off x="4113600" y="3983050"/>
            <a:ext cx="4505699" cy="784799"/>
          </a:xfrm>
          <a:prstGeom prst="rect">
            <a:avLst/>
          </a:prstGeom>
        </p:spPr>
        <p:txBody>
          <a:bodyPr anchorCtr="0" anchor="t" bIns="91425" lIns="91425" rIns="91425" tIns="91425"/>
          <a:lstStyle>
            <a:lvl1pPr lvl="0" rtl="0">
              <a:spcBef>
                <a:spcPts val="0"/>
              </a:spcBef>
              <a:buClr>
                <a:srgbClr val="94BF6E"/>
              </a:buClr>
              <a:buSzPct val="100000"/>
              <a:buNone/>
              <a:defRPr b="1" sz="1800">
                <a:solidFill>
                  <a:srgbClr val="94BF6E"/>
                </a:solidFill>
              </a:defRPr>
            </a:lvl1pPr>
            <a:lvl2pPr lvl="1" rtl="0">
              <a:spcBef>
                <a:spcPts val="0"/>
              </a:spcBef>
              <a:buClr>
                <a:srgbClr val="94BF6E"/>
              </a:buClr>
              <a:buSzPct val="100000"/>
              <a:buNone/>
              <a:defRPr b="1" sz="1800">
                <a:solidFill>
                  <a:srgbClr val="94BF6E"/>
                </a:solidFill>
              </a:defRPr>
            </a:lvl2pPr>
            <a:lvl3pPr lvl="2" rtl="0">
              <a:spcBef>
                <a:spcPts val="0"/>
              </a:spcBef>
              <a:buClr>
                <a:srgbClr val="94BF6E"/>
              </a:buClr>
              <a:buSzPct val="100000"/>
              <a:buNone/>
              <a:defRPr b="1" sz="1800">
                <a:solidFill>
                  <a:srgbClr val="94BF6E"/>
                </a:solidFill>
              </a:defRPr>
            </a:lvl3pPr>
            <a:lvl4pPr lvl="3" rtl="0">
              <a:spcBef>
                <a:spcPts val="0"/>
              </a:spcBef>
              <a:buClr>
                <a:srgbClr val="94BF6E"/>
              </a:buClr>
              <a:buNone/>
              <a:defRPr b="1">
                <a:solidFill>
                  <a:srgbClr val="94BF6E"/>
                </a:solidFill>
              </a:defRPr>
            </a:lvl4pPr>
            <a:lvl5pPr lvl="4" rtl="0">
              <a:spcBef>
                <a:spcPts val="0"/>
              </a:spcBef>
              <a:buClr>
                <a:srgbClr val="94BF6E"/>
              </a:buClr>
              <a:buNone/>
              <a:defRPr b="1">
                <a:solidFill>
                  <a:srgbClr val="94BF6E"/>
                </a:solidFill>
              </a:defRPr>
            </a:lvl5pPr>
            <a:lvl6pPr lvl="5" rtl="0">
              <a:spcBef>
                <a:spcPts val="0"/>
              </a:spcBef>
              <a:buClr>
                <a:srgbClr val="94BF6E"/>
              </a:buClr>
              <a:buNone/>
              <a:defRPr b="1">
                <a:solidFill>
                  <a:srgbClr val="94BF6E"/>
                </a:solidFill>
              </a:defRPr>
            </a:lvl6pPr>
            <a:lvl7pPr lvl="6" rtl="0">
              <a:spcBef>
                <a:spcPts val="0"/>
              </a:spcBef>
              <a:buClr>
                <a:srgbClr val="94BF6E"/>
              </a:buClr>
              <a:buNone/>
              <a:defRPr b="1">
                <a:solidFill>
                  <a:srgbClr val="94BF6E"/>
                </a:solidFill>
              </a:defRPr>
            </a:lvl7pPr>
            <a:lvl8pPr lvl="7" rtl="0">
              <a:spcBef>
                <a:spcPts val="0"/>
              </a:spcBef>
              <a:buClr>
                <a:srgbClr val="94BF6E"/>
              </a:buClr>
              <a:buNone/>
              <a:defRPr b="1">
                <a:solidFill>
                  <a:srgbClr val="94BF6E"/>
                </a:solidFill>
              </a:defRPr>
            </a:lvl8pPr>
            <a:lvl9pPr lvl="8" rtl="0">
              <a:spcBef>
                <a:spcPts val="0"/>
              </a:spcBef>
              <a:buClr>
                <a:srgbClr val="94BF6E"/>
              </a:buClr>
              <a:buNone/>
              <a:defRPr b="1">
                <a:solidFill>
                  <a:srgbClr val="94BF6E"/>
                </a:solidFill>
              </a:defRPr>
            </a:lvl9pPr>
          </a:lstStyle>
          <a:p/>
        </p:txBody>
      </p:sp>
      <p:sp>
        <p:nvSpPr>
          <p:cNvPr id="18" name="Shape 18"/>
          <p:cNvSpPr/>
          <p:nvPr/>
        </p:nvSpPr>
        <p:spPr>
          <a:xfrm>
            <a:off x="0" y="4288499"/>
            <a:ext cx="3474300" cy="2475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19" name="Shape 19"/>
          <p:cNvSpPr/>
          <p:nvPr/>
        </p:nvSpPr>
        <p:spPr>
          <a:xfrm>
            <a:off x="0" y="0"/>
            <a:ext cx="34743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20" name="Shape 20"/>
          <p:cNvSpPr/>
          <p:nvPr/>
        </p:nvSpPr>
        <p:spPr>
          <a:xfrm>
            <a:off x="0" y="500625"/>
            <a:ext cx="3474300" cy="3824100"/>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21" name="Shape 21"/>
          <p:cNvSpPr/>
          <p:nvPr/>
        </p:nvSpPr>
        <p:spPr>
          <a:xfrm>
            <a:off x="0" y="4493604"/>
            <a:ext cx="3474300" cy="1182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a:off x="0" y="4584075"/>
            <a:ext cx="3474300" cy="5594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3" name="Shape 23"/>
        <p:cNvGrpSpPr/>
        <p:nvPr/>
      </p:nvGrpSpPr>
      <p:grpSpPr>
        <a:xfrm>
          <a:off x="0" y="0"/>
          <a:ext cx="0" cy="0"/>
          <a:chOff x="0" y="0"/>
          <a:chExt cx="0" cy="0"/>
        </a:xfrm>
      </p:grpSpPr>
      <p:sp>
        <p:nvSpPr>
          <p:cNvPr id="24" name="Shape 24"/>
          <p:cNvSpPr/>
          <p:nvPr/>
        </p:nvSpPr>
        <p:spPr>
          <a:xfrm>
            <a:off x="0" y="1148250"/>
            <a:ext cx="9144000" cy="28470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3398537" y="1599537"/>
            <a:ext cx="2346925" cy="1944425"/>
          </a:xfrm>
          <a:prstGeom prst="rect">
            <a:avLst/>
          </a:prstGeom>
        </p:spPr>
        <p:txBody>
          <a:bodyPr>
            <a:prstTxWarp prst="textPlain"/>
          </a:bodyPr>
          <a:lstStyle/>
          <a:p>
            <a:pPr lvl="0" algn="ctr"/>
            <a:r>
              <a:rPr b="0" i="0">
                <a:ln>
                  <a:noFill/>
                </a:ln>
                <a:solidFill>
                  <a:srgbClr val="0E3142">
                    <a:alpha val="20380"/>
                  </a:srgbClr>
                </a:solidFill>
                <a:latin typeface="Impact"/>
              </a:rPr>
              <a:t>“</a:t>
            </a:r>
          </a:p>
        </p:txBody>
      </p:sp>
      <p:sp>
        <p:nvSpPr>
          <p:cNvPr id="26" name="Shape 26"/>
          <p:cNvSpPr/>
          <p:nvPr/>
        </p:nvSpPr>
        <p:spPr>
          <a:xfrm>
            <a:off x="0" y="0"/>
            <a:ext cx="91440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27" name="Shape 27"/>
          <p:cNvSpPr/>
          <p:nvPr/>
        </p:nvSpPr>
        <p:spPr>
          <a:xfrm>
            <a:off x="0" y="500624"/>
            <a:ext cx="9144000" cy="732000"/>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a:off x="0" y="3962800"/>
            <a:ext cx="9144000" cy="3702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29" name="Shape 29"/>
          <p:cNvSpPr/>
          <p:nvPr/>
        </p:nvSpPr>
        <p:spPr>
          <a:xfrm>
            <a:off x="0" y="4333125"/>
            <a:ext cx="9144000" cy="8102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
        <p:nvSpPr>
          <p:cNvPr id="30" name="Shape 30"/>
          <p:cNvSpPr txBox="1"/>
          <p:nvPr>
            <p:ph idx="1" type="body"/>
          </p:nvPr>
        </p:nvSpPr>
        <p:spPr>
          <a:xfrm>
            <a:off x="1556175" y="2300275"/>
            <a:ext cx="6031800" cy="605100"/>
          </a:xfrm>
          <a:prstGeom prst="rect">
            <a:avLst/>
          </a:prstGeom>
        </p:spPr>
        <p:txBody>
          <a:bodyPr anchorCtr="0" anchor="ctr" bIns="91425" lIns="91425" rIns="91425" tIns="91425"/>
          <a:lstStyle>
            <a:lvl1pPr lvl="0" rtl="0" algn="ctr">
              <a:spcBef>
                <a:spcPts val="0"/>
              </a:spcBef>
              <a:buClr>
                <a:srgbClr val="FFFFFF"/>
              </a:buClr>
              <a:buSzPct val="100000"/>
              <a:defRPr sz="2000">
                <a:solidFill>
                  <a:srgbClr val="FFFFFF"/>
                </a:solidFill>
              </a:defRPr>
            </a:lvl1pPr>
            <a:lvl2pPr lvl="1" rtl="0" algn="ctr">
              <a:spcBef>
                <a:spcPts val="0"/>
              </a:spcBef>
              <a:buClr>
                <a:srgbClr val="FFFFFF"/>
              </a:buClr>
              <a:buSzPct val="100000"/>
              <a:defRPr sz="2000">
                <a:solidFill>
                  <a:srgbClr val="FFFFFF"/>
                </a:solidFill>
              </a:defRPr>
            </a:lvl2pPr>
            <a:lvl3pPr lvl="2" rtl="0" algn="ctr">
              <a:spcBef>
                <a:spcPts val="0"/>
              </a:spcBef>
              <a:buClr>
                <a:srgbClr val="FFFFFF"/>
              </a:buClr>
              <a:buSzPct val="100000"/>
              <a:defRPr sz="2000">
                <a:solidFill>
                  <a:srgbClr val="FFFFFF"/>
                </a:solidFill>
              </a:defRPr>
            </a:lvl3pPr>
            <a:lvl4pPr lvl="3" rtl="0" algn="ctr">
              <a:spcBef>
                <a:spcPts val="0"/>
              </a:spcBef>
              <a:buClr>
                <a:srgbClr val="FFFFFF"/>
              </a:buClr>
              <a:buSzPct val="100000"/>
              <a:defRPr sz="2000">
                <a:solidFill>
                  <a:srgbClr val="FFFFFF"/>
                </a:solidFill>
              </a:defRPr>
            </a:lvl4pPr>
            <a:lvl5pPr lvl="4" rtl="0" algn="ctr">
              <a:spcBef>
                <a:spcPts val="0"/>
              </a:spcBef>
              <a:buClr>
                <a:srgbClr val="FFFFFF"/>
              </a:buClr>
              <a:buSzPct val="100000"/>
              <a:defRPr sz="2000">
                <a:solidFill>
                  <a:srgbClr val="FFFFFF"/>
                </a:solidFill>
              </a:defRPr>
            </a:lvl5pPr>
            <a:lvl6pPr lvl="5" rtl="0" algn="ctr">
              <a:spcBef>
                <a:spcPts val="0"/>
              </a:spcBef>
              <a:buClr>
                <a:srgbClr val="FFFFFF"/>
              </a:buClr>
              <a:buSzPct val="100000"/>
              <a:defRPr sz="2000">
                <a:solidFill>
                  <a:srgbClr val="FFFFFF"/>
                </a:solidFill>
              </a:defRPr>
            </a:lvl6pPr>
            <a:lvl7pPr lvl="6" rtl="0" algn="ctr">
              <a:spcBef>
                <a:spcPts val="0"/>
              </a:spcBef>
              <a:buClr>
                <a:srgbClr val="FFFFFF"/>
              </a:buClr>
              <a:buSzPct val="100000"/>
              <a:defRPr sz="2000">
                <a:solidFill>
                  <a:srgbClr val="FFFFFF"/>
                </a:solidFill>
              </a:defRPr>
            </a:lvl7pPr>
            <a:lvl8pPr lvl="7" rtl="0" algn="ctr">
              <a:spcBef>
                <a:spcPts val="0"/>
              </a:spcBef>
              <a:buClr>
                <a:srgbClr val="FFFFFF"/>
              </a:buClr>
              <a:buSzPct val="100000"/>
              <a:defRPr sz="2000">
                <a:solidFill>
                  <a:srgbClr val="FFFFFF"/>
                </a:solidFill>
              </a:defRPr>
            </a:lvl8pPr>
            <a:lvl9pPr lvl="8" algn="ctr">
              <a:spcBef>
                <a:spcPts val="0"/>
              </a:spcBef>
              <a:buClr>
                <a:srgbClr val="FFFFFF"/>
              </a:buClr>
              <a:buSzPct val="100000"/>
              <a:defRPr sz="20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31" name="Shape 31"/>
        <p:cNvGrpSpPr/>
        <p:nvPr/>
      </p:nvGrpSpPr>
      <p:grpSpPr>
        <a:xfrm>
          <a:off x="0" y="0"/>
          <a:ext cx="0" cy="0"/>
          <a:chOff x="0" y="0"/>
          <a:chExt cx="0" cy="0"/>
        </a:xfrm>
      </p:grpSpPr>
      <p:sp>
        <p:nvSpPr>
          <p:cNvPr id="32" name="Shape 32"/>
          <p:cNvSpPr/>
          <p:nvPr/>
        </p:nvSpPr>
        <p:spPr>
          <a:xfrm>
            <a:off x="0" y="0"/>
            <a:ext cx="2472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33" name="Shape 33"/>
          <p:cNvSpPr/>
          <p:nvPr/>
        </p:nvSpPr>
        <p:spPr>
          <a:xfrm>
            <a:off x="0" y="500625"/>
            <a:ext cx="4572000" cy="1058699"/>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1553405"/>
            <a:ext cx="247200" cy="15327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35" name="Shape 35"/>
          <p:cNvSpPr/>
          <p:nvPr/>
        </p:nvSpPr>
        <p:spPr>
          <a:xfrm>
            <a:off x="0" y="3086100"/>
            <a:ext cx="247200" cy="6054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36" name="Shape 36"/>
          <p:cNvSpPr/>
          <p:nvPr/>
        </p:nvSpPr>
        <p:spPr>
          <a:xfrm>
            <a:off x="0" y="3691500"/>
            <a:ext cx="247200" cy="14519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cxnSp>
        <p:nvCxnSpPr>
          <p:cNvPr id="37" name="Shape 37"/>
          <p:cNvCxnSpPr/>
          <p:nvPr/>
        </p:nvCxnSpPr>
        <p:spPr>
          <a:xfrm>
            <a:off x="1037450" y="809725"/>
            <a:ext cx="0" cy="470700"/>
          </a:xfrm>
          <a:prstGeom prst="straightConnector1">
            <a:avLst/>
          </a:prstGeom>
          <a:noFill/>
          <a:ln cap="flat" cmpd="sng" w="9525">
            <a:solidFill>
              <a:srgbClr val="18637B"/>
            </a:solidFill>
            <a:prstDash val="solid"/>
            <a:round/>
            <a:headEnd len="lg" w="lg" type="none"/>
            <a:tailEnd len="lg" w="lg" type="none"/>
          </a:ln>
        </p:spPr>
      </p:cxnSp>
      <p:sp>
        <p:nvSpPr>
          <p:cNvPr id="38" name="Shape 38"/>
          <p:cNvSpPr txBox="1"/>
          <p:nvPr>
            <p:ph type="title"/>
          </p:nvPr>
        </p:nvSpPr>
        <p:spPr>
          <a:xfrm>
            <a:off x="1146025" y="530725"/>
            <a:ext cx="3208799" cy="10287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 type="body"/>
          </p:nvPr>
        </p:nvSpPr>
        <p:spPr>
          <a:xfrm>
            <a:off x="1146025" y="1767275"/>
            <a:ext cx="7540800" cy="3158699"/>
          </a:xfrm>
          <a:prstGeom prst="rect">
            <a:avLst/>
          </a:prstGeom>
        </p:spPr>
        <p:txBody>
          <a:bodyPr anchorCtr="0" anchor="t" bIns="91425" lIns="91425" rIns="91425" tIns="91425"/>
          <a:lstStyle>
            <a:lvl1pPr lvl="0">
              <a:spcBef>
                <a:spcPts val="0"/>
              </a:spcBef>
              <a:buSzPct val="100000"/>
              <a:buFont typeface="Trebuchet MS"/>
              <a:defRPr sz="2800">
                <a:latin typeface="Trebuchet MS"/>
                <a:ea typeface="Trebuchet MS"/>
                <a:cs typeface="Trebuchet MS"/>
                <a:sym typeface="Trebuchet MS"/>
              </a:defRPr>
            </a:lvl1pPr>
            <a:lvl2pPr lvl="1">
              <a:spcBef>
                <a:spcPts val="0"/>
              </a:spcBef>
              <a:buSzPct val="100000"/>
              <a:buFont typeface="Trebuchet MS"/>
              <a:defRPr sz="2800">
                <a:latin typeface="Trebuchet MS"/>
                <a:ea typeface="Trebuchet MS"/>
                <a:cs typeface="Trebuchet MS"/>
                <a:sym typeface="Trebuchet MS"/>
              </a:defRPr>
            </a:lvl2pPr>
            <a:lvl3pPr lvl="2">
              <a:spcBef>
                <a:spcPts val="0"/>
              </a:spcBef>
              <a:buSzPct val="100000"/>
              <a:buFont typeface="Trebuchet MS"/>
              <a:defRPr sz="2800">
                <a:latin typeface="Trebuchet MS"/>
                <a:ea typeface="Trebuchet MS"/>
                <a:cs typeface="Trebuchet MS"/>
                <a:sym typeface="Trebuchet MS"/>
              </a:defRPr>
            </a:lvl3pPr>
            <a:lvl4pPr lvl="3">
              <a:spcBef>
                <a:spcPts val="0"/>
              </a:spcBef>
              <a:buSzPct val="100000"/>
              <a:buFont typeface="Trebuchet MS"/>
              <a:defRPr sz="2800">
                <a:latin typeface="Trebuchet MS"/>
                <a:ea typeface="Trebuchet MS"/>
                <a:cs typeface="Trebuchet MS"/>
                <a:sym typeface="Trebuchet MS"/>
              </a:defRPr>
            </a:lvl4pPr>
            <a:lvl5pPr lvl="4">
              <a:spcBef>
                <a:spcPts val="0"/>
              </a:spcBef>
              <a:buSzPct val="100000"/>
              <a:buFont typeface="Trebuchet MS"/>
              <a:defRPr sz="2800">
                <a:latin typeface="Trebuchet MS"/>
                <a:ea typeface="Trebuchet MS"/>
                <a:cs typeface="Trebuchet MS"/>
                <a:sym typeface="Trebuchet MS"/>
              </a:defRPr>
            </a:lvl5pPr>
            <a:lvl6pPr lvl="5">
              <a:spcBef>
                <a:spcPts val="0"/>
              </a:spcBef>
              <a:buSzPct val="100000"/>
              <a:buFont typeface="Trebuchet MS"/>
              <a:defRPr sz="2800">
                <a:latin typeface="Trebuchet MS"/>
                <a:ea typeface="Trebuchet MS"/>
                <a:cs typeface="Trebuchet MS"/>
                <a:sym typeface="Trebuchet MS"/>
              </a:defRPr>
            </a:lvl6pPr>
            <a:lvl7pPr lvl="6">
              <a:spcBef>
                <a:spcPts val="0"/>
              </a:spcBef>
              <a:buSzPct val="100000"/>
              <a:buFont typeface="Trebuchet MS"/>
              <a:defRPr sz="2800">
                <a:latin typeface="Trebuchet MS"/>
                <a:ea typeface="Trebuchet MS"/>
                <a:cs typeface="Trebuchet MS"/>
                <a:sym typeface="Trebuchet MS"/>
              </a:defRPr>
            </a:lvl7pPr>
            <a:lvl8pPr lvl="7">
              <a:spcBef>
                <a:spcPts val="0"/>
              </a:spcBef>
              <a:buSzPct val="100000"/>
              <a:buFont typeface="Trebuchet MS"/>
              <a:defRPr sz="2800">
                <a:latin typeface="Trebuchet MS"/>
                <a:ea typeface="Trebuchet MS"/>
                <a:cs typeface="Trebuchet MS"/>
                <a:sym typeface="Trebuchet MS"/>
              </a:defRPr>
            </a:lvl8pPr>
            <a:lvl9pPr lvl="8">
              <a:spcBef>
                <a:spcPts val="0"/>
              </a:spcBef>
              <a:buSzPct val="100000"/>
              <a:buFont typeface="Trebuchet MS"/>
              <a:defRPr sz="2800">
                <a:latin typeface="Trebuchet MS"/>
                <a:ea typeface="Trebuchet MS"/>
                <a:cs typeface="Trebuchet MS"/>
                <a:sym typeface="Trebuchet M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40" name="Shape 40"/>
        <p:cNvGrpSpPr/>
        <p:nvPr/>
      </p:nvGrpSpPr>
      <p:grpSpPr>
        <a:xfrm>
          <a:off x="0" y="0"/>
          <a:ext cx="0" cy="0"/>
          <a:chOff x="0" y="0"/>
          <a:chExt cx="0" cy="0"/>
        </a:xfrm>
      </p:grpSpPr>
      <p:sp>
        <p:nvSpPr>
          <p:cNvPr id="41" name="Shape 41"/>
          <p:cNvSpPr/>
          <p:nvPr/>
        </p:nvSpPr>
        <p:spPr>
          <a:xfrm>
            <a:off x="0" y="0"/>
            <a:ext cx="2472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42" name="Shape 42"/>
          <p:cNvSpPr/>
          <p:nvPr/>
        </p:nvSpPr>
        <p:spPr>
          <a:xfrm>
            <a:off x="0" y="500625"/>
            <a:ext cx="4572000" cy="1058699"/>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a:off x="0" y="1553405"/>
            <a:ext cx="247200" cy="15327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0" y="3086100"/>
            <a:ext cx="247200" cy="6054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0" y="3691500"/>
            <a:ext cx="247200" cy="14519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cxnSp>
        <p:nvCxnSpPr>
          <p:cNvPr id="46" name="Shape 46"/>
          <p:cNvCxnSpPr/>
          <p:nvPr/>
        </p:nvCxnSpPr>
        <p:spPr>
          <a:xfrm>
            <a:off x="1037450" y="809725"/>
            <a:ext cx="0" cy="470700"/>
          </a:xfrm>
          <a:prstGeom prst="straightConnector1">
            <a:avLst/>
          </a:prstGeom>
          <a:noFill/>
          <a:ln cap="flat" cmpd="sng" w="9525">
            <a:solidFill>
              <a:srgbClr val="18637B"/>
            </a:solidFill>
            <a:prstDash val="solid"/>
            <a:round/>
            <a:headEnd len="lg" w="lg" type="none"/>
            <a:tailEnd len="lg" w="lg" type="none"/>
          </a:ln>
        </p:spPr>
      </p:cxnSp>
      <p:sp>
        <p:nvSpPr>
          <p:cNvPr id="47" name="Shape 47"/>
          <p:cNvSpPr txBox="1"/>
          <p:nvPr>
            <p:ph type="title"/>
          </p:nvPr>
        </p:nvSpPr>
        <p:spPr>
          <a:xfrm>
            <a:off x="1146025" y="530725"/>
            <a:ext cx="3208799" cy="10287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 type="body"/>
          </p:nvPr>
        </p:nvSpPr>
        <p:spPr>
          <a:xfrm>
            <a:off x="1146025" y="1767275"/>
            <a:ext cx="3660300" cy="3158699"/>
          </a:xfrm>
          <a:prstGeom prst="rect">
            <a:avLst/>
          </a:prstGeom>
        </p:spPr>
        <p:txBody>
          <a:bodyPr anchorCtr="0" anchor="t" bIns="91425" lIns="91425" rIns="91425" tIns="91425"/>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p:txBody>
      </p:sp>
      <p:sp>
        <p:nvSpPr>
          <p:cNvPr id="49" name="Shape 49"/>
          <p:cNvSpPr txBox="1"/>
          <p:nvPr>
            <p:ph idx="2" type="body"/>
          </p:nvPr>
        </p:nvSpPr>
        <p:spPr>
          <a:xfrm>
            <a:off x="5026623" y="1767275"/>
            <a:ext cx="3660300" cy="3158699"/>
          </a:xfrm>
          <a:prstGeom prst="rect">
            <a:avLst/>
          </a:prstGeom>
        </p:spPr>
        <p:txBody>
          <a:bodyPr anchorCtr="0" anchor="t" bIns="91425" lIns="91425" rIns="91425" tIns="91425"/>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0" name="Shape 50"/>
        <p:cNvGrpSpPr/>
        <p:nvPr/>
      </p:nvGrpSpPr>
      <p:grpSpPr>
        <a:xfrm>
          <a:off x="0" y="0"/>
          <a:ext cx="0" cy="0"/>
          <a:chOff x="0" y="0"/>
          <a:chExt cx="0" cy="0"/>
        </a:xfrm>
      </p:grpSpPr>
      <p:sp>
        <p:nvSpPr>
          <p:cNvPr id="51" name="Shape 51"/>
          <p:cNvSpPr/>
          <p:nvPr/>
        </p:nvSpPr>
        <p:spPr>
          <a:xfrm>
            <a:off x="0" y="0"/>
            <a:ext cx="2472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52" name="Shape 52"/>
          <p:cNvSpPr/>
          <p:nvPr/>
        </p:nvSpPr>
        <p:spPr>
          <a:xfrm>
            <a:off x="0" y="500625"/>
            <a:ext cx="4572000" cy="1058699"/>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a:off x="0" y="1553405"/>
            <a:ext cx="247200" cy="15327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a:off x="0" y="3086100"/>
            <a:ext cx="247200" cy="6054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a:off x="0" y="3691500"/>
            <a:ext cx="247200" cy="14519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cxnSp>
        <p:nvCxnSpPr>
          <p:cNvPr id="56" name="Shape 56"/>
          <p:cNvCxnSpPr/>
          <p:nvPr/>
        </p:nvCxnSpPr>
        <p:spPr>
          <a:xfrm>
            <a:off x="1037450" y="809725"/>
            <a:ext cx="0" cy="470700"/>
          </a:xfrm>
          <a:prstGeom prst="straightConnector1">
            <a:avLst/>
          </a:prstGeom>
          <a:noFill/>
          <a:ln cap="flat" cmpd="sng" w="9525">
            <a:solidFill>
              <a:srgbClr val="18637B"/>
            </a:solidFill>
            <a:prstDash val="solid"/>
            <a:round/>
            <a:headEnd len="lg" w="lg" type="none"/>
            <a:tailEnd len="lg" w="lg" type="none"/>
          </a:ln>
        </p:spPr>
      </p:cxnSp>
      <p:sp>
        <p:nvSpPr>
          <p:cNvPr id="57" name="Shape 57"/>
          <p:cNvSpPr txBox="1"/>
          <p:nvPr>
            <p:ph type="title"/>
          </p:nvPr>
        </p:nvSpPr>
        <p:spPr>
          <a:xfrm>
            <a:off x="1146025" y="530725"/>
            <a:ext cx="3208799" cy="10287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 name="Shape 58"/>
          <p:cNvSpPr txBox="1"/>
          <p:nvPr>
            <p:ph idx="1" type="body"/>
          </p:nvPr>
        </p:nvSpPr>
        <p:spPr>
          <a:xfrm>
            <a:off x="1146025" y="1773300"/>
            <a:ext cx="2409900" cy="3152699"/>
          </a:xfrm>
          <a:prstGeom prst="rect">
            <a:avLst/>
          </a:prstGeom>
        </p:spPr>
        <p:txBody>
          <a:bodyPr anchorCtr="0" anchor="t"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 name="Shape 59"/>
          <p:cNvSpPr txBox="1"/>
          <p:nvPr>
            <p:ph idx="2" type="body"/>
          </p:nvPr>
        </p:nvSpPr>
        <p:spPr>
          <a:xfrm>
            <a:off x="3679387" y="1773300"/>
            <a:ext cx="2409900" cy="3152699"/>
          </a:xfrm>
          <a:prstGeom prst="rect">
            <a:avLst/>
          </a:prstGeom>
        </p:spPr>
        <p:txBody>
          <a:bodyPr anchorCtr="0" anchor="t"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3" type="body"/>
          </p:nvPr>
        </p:nvSpPr>
        <p:spPr>
          <a:xfrm>
            <a:off x="6212750" y="1773300"/>
            <a:ext cx="2409900" cy="3152699"/>
          </a:xfrm>
          <a:prstGeom prst="rect">
            <a:avLst/>
          </a:prstGeom>
        </p:spPr>
        <p:txBody>
          <a:bodyPr anchorCtr="0" anchor="t"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1" name="Shape 61"/>
        <p:cNvGrpSpPr/>
        <p:nvPr/>
      </p:nvGrpSpPr>
      <p:grpSpPr>
        <a:xfrm>
          <a:off x="0" y="0"/>
          <a:ext cx="0" cy="0"/>
          <a:chOff x="0" y="0"/>
          <a:chExt cx="0" cy="0"/>
        </a:xfrm>
      </p:grpSpPr>
      <p:sp>
        <p:nvSpPr>
          <p:cNvPr id="62" name="Shape 62"/>
          <p:cNvSpPr/>
          <p:nvPr/>
        </p:nvSpPr>
        <p:spPr>
          <a:xfrm>
            <a:off x="0" y="0"/>
            <a:ext cx="2472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63" name="Shape 63"/>
          <p:cNvSpPr/>
          <p:nvPr/>
        </p:nvSpPr>
        <p:spPr>
          <a:xfrm>
            <a:off x="0" y="500625"/>
            <a:ext cx="4572000" cy="1058699"/>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a:off x="0" y="1553405"/>
            <a:ext cx="247200" cy="15327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65" name="Shape 65"/>
          <p:cNvSpPr/>
          <p:nvPr/>
        </p:nvSpPr>
        <p:spPr>
          <a:xfrm>
            <a:off x="0" y="3086100"/>
            <a:ext cx="247200" cy="6054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0" y="3691500"/>
            <a:ext cx="247200" cy="14519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cxnSp>
        <p:nvCxnSpPr>
          <p:cNvPr id="67" name="Shape 67"/>
          <p:cNvCxnSpPr/>
          <p:nvPr/>
        </p:nvCxnSpPr>
        <p:spPr>
          <a:xfrm>
            <a:off x="1037450" y="809725"/>
            <a:ext cx="0" cy="470700"/>
          </a:xfrm>
          <a:prstGeom prst="straightConnector1">
            <a:avLst/>
          </a:prstGeom>
          <a:noFill/>
          <a:ln cap="flat" cmpd="sng" w="9525">
            <a:solidFill>
              <a:srgbClr val="18637B"/>
            </a:solidFill>
            <a:prstDash val="solid"/>
            <a:round/>
            <a:headEnd len="lg" w="lg" type="none"/>
            <a:tailEnd len="lg" w="lg" type="none"/>
          </a:ln>
        </p:spPr>
      </p:cxnSp>
      <p:sp>
        <p:nvSpPr>
          <p:cNvPr id="68" name="Shape 68"/>
          <p:cNvSpPr txBox="1"/>
          <p:nvPr>
            <p:ph type="title"/>
          </p:nvPr>
        </p:nvSpPr>
        <p:spPr>
          <a:xfrm>
            <a:off x="1146025" y="530725"/>
            <a:ext cx="3208799" cy="10287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 type="body"/>
          </p:nvPr>
        </p:nvSpPr>
        <p:spPr>
          <a:xfrm>
            <a:off x="1146025" y="1767275"/>
            <a:ext cx="3660300" cy="3158700"/>
          </a:xfrm>
          <a:prstGeom prst="rect">
            <a:avLst/>
          </a:prstGeom>
        </p:spPr>
        <p:txBody>
          <a:bodyPr anchorCtr="0" anchor="t" bIns="91425" lIns="91425" rIns="91425" tIns="91425"/>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457200" y="176159"/>
            <a:ext cx="8229600" cy="519600"/>
          </a:xfrm>
          <a:prstGeom prst="rect">
            <a:avLst/>
          </a:prstGeom>
        </p:spPr>
        <p:txBody>
          <a:bodyPr anchorCtr="0" anchor="t" bIns="91425" lIns="91425" rIns="91425" tIns="91425"/>
          <a:lstStyle>
            <a:lvl1pPr lvl="0" algn="ctr">
              <a:spcBef>
                <a:spcPts val="360"/>
              </a:spcBef>
              <a:buSzPct val="100000"/>
              <a:buNone/>
              <a:defRPr b="1" sz="2400"/>
            </a:lvl1pPr>
          </a:lstStyle>
          <a:p/>
        </p:txBody>
      </p:sp>
      <p:sp>
        <p:nvSpPr>
          <p:cNvPr id="72" name="Shape 72"/>
          <p:cNvSpPr/>
          <p:nvPr/>
        </p:nvSpPr>
        <p:spPr>
          <a:xfrm>
            <a:off x="0" y="0"/>
            <a:ext cx="2472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73" name="Shape 73"/>
          <p:cNvSpPr/>
          <p:nvPr/>
        </p:nvSpPr>
        <p:spPr>
          <a:xfrm>
            <a:off x="0" y="500625"/>
            <a:ext cx="247200" cy="1058699"/>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0" y="1553405"/>
            <a:ext cx="247200" cy="15327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a:off x="0" y="3086100"/>
            <a:ext cx="247200" cy="6054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a:off x="0" y="3691500"/>
            <a:ext cx="247200" cy="14519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
        <p:nvSpPr>
          <p:cNvPr id="77" name="Shape 77"/>
          <p:cNvSpPr txBox="1"/>
          <p:nvPr>
            <p:ph idx="2" type="body"/>
          </p:nvPr>
        </p:nvSpPr>
        <p:spPr>
          <a:xfrm>
            <a:off x="367300" y="1296175"/>
            <a:ext cx="3660300" cy="3158700"/>
          </a:xfrm>
          <a:prstGeom prst="rect">
            <a:avLst/>
          </a:prstGeom>
        </p:spPr>
        <p:txBody>
          <a:bodyPr anchorCtr="0" anchor="t" bIns="91425" lIns="91425" rIns="91425" tIns="91425"/>
          <a:lstStyle>
            <a:lvl1pPr lvl="0" rtl="0">
              <a:spcBef>
                <a:spcPts val="0"/>
              </a:spcBef>
              <a:buSzPct val="100000"/>
              <a:buFont typeface="Trebuchet MS"/>
              <a:defRPr sz="2000">
                <a:latin typeface="Trebuchet MS"/>
                <a:ea typeface="Trebuchet MS"/>
                <a:cs typeface="Trebuchet MS"/>
                <a:sym typeface="Trebuchet MS"/>
              </a:defRPr>
            </a:lvl1pPr>
            <a:lvl2pPr lvl="1" rtl="0">
              <a:spcBef>
                <a:spcPts val="0"/>
              </a:spcBef>
              <a:buSzPct val="100000"/>
              <a:buFont typeface="Trebuchet MS"/>
              <a:defRPr sz="2000">
                <a:latin typeface="Trebuchet MS"/>
                <a:ea typeface="Trebuchet MS"/>
                <a:cs typeface="Trebuchet MS"/>
                <a:sym typeface="Trebuchet MS"/>
              </a:defRPr>
            </a:lvl2pPr>
            <a:lvl3pPr lvl="2" rtl="0">
              <a:spcBef>
                <a:spcPts val="0"/>
              </a:spcBef>
              <a:buSzPct val="100000"/>
              <a:buFont typeface="Trebuchet MS"/>
              <a:defRPr sz="2000">
                <a:latin typeface="Trebuchet MS"/>
                <a:ea typeface="Trebuchet MS"/>
                <a:cs typeface="Trebuchet MS"/>
                <a:sym typeface="Trebuchet MS"/>
              </a:defRPr>
            </a:lvl3pPr>
            <a:lvl4pPr lvl="3" rtl="0">
              <a:spcBef>
                <a:spcPts val="0"/>
              </a:spcBef>
              <a:buSzPct val="100000"/>
              <a:buFont typeface="Trebuchet MS"/>
              <a:defRPr sz="2000">
                <a:latin typeface="Trebuchet MS"/>
                <a:ea typeface="Trebuchet MS"/>
                <a:cs typeface="Trebuchet MS"/>
                <a:sym typeface="Trebuchet MS"/>
              </a:defRPr>
            </a:lvl4pPr>
            <a:lvl5pPr lvl="4" rtl="0">
              <a:spcBef>
                <a:spcPts val="0"/>
              </a:spcBef>
              <a:buSzPct val="100000"/>
              <a:buFont typeface="Trebuchet MS"/>
              <a:defRPr sz="2000">
                <a:latin typeface="Trebuchet MS"/>
                <a:ea typeface="Trebuchet MS"/>
                <a:cs typeface="Trebuchet MS"/>
                <a:sym typeface="Trebuchet MS"/>
              </a:defRPr>
            </a:lvl5pPr>
            <a:lvl6pPr lvl="5" rtl="0">
              <a:spcBef>
                <a:spcPts val="0"/>
              </a:spcBef>
              <a:buSzPct val="100000"/>
              <a:buFont typeface="Trebuchet MS"/>
              <a:defRPr sz="2000">
                <a:latin typeface="Trebuchet MS"/>
                <a:ea typeface="Trebuchet MS"/>
                <a:cs typeface="Trebuchet MS"/>
                <a:sym typeface="Trebuchet MS"/>
              </a:defRPr>
            </a:lvl6pPr>
            <a:lvl7pPr lvl="6" rtl="0">
              <a:spcBef>
                <a:spcPts val="0"/>
              </a:spcBef>
              <a:buSzPct val="100000"/>
              <a:buFont typeface="Trebuchet MS"/>
              <a:defRPr sz="2000">
                <a:latin typeface="Trebuchet MS"/>
                <a:ea typeface="Trebuchet MS"/>
                <a:cs typeface="Trebuchet MS"/>
                <a:sym typeface="Trebuchet MS"/>
              </a:defRPr>
            </a:lvl7pPr>
            <a:lvl8pPr lvl="7" rtl="0">
              <a:spcBef>
                <a:spcPts val="0"/>
              </a:spcBef>
              <a:buSzPct val="100000"/>
              <a:buFont typeface="Trebuchet MS"/>
              <a:defRPr sz="2000">
                <a:latin typeface="Trebuchet MS"/>
                <a:ea typeface="Trebuchet MS"/>
                <a:cs typeface="Trebuchet MS"/>
                <a:sym typeface="Trebuchet MS"/>
              </a:defRPr>
            </a:lvl8pPr>
            <a:lvl9pPr lvl="8" rtl="0">
              <a:spcBef>
                <a:spcPts val="0"/>
              </a:spcBef>
              <a:buSzPct val="100000"/>
              <a:buFont typeface="Trebuchet MS"/>
              <a:defRPr sz="2000">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8" name="Shape 78"/>
        <p:cNvGrpSpPr/>
        <p:nvPr/>
      </p:nvGrpSpPr>
      <p:grpSpPr>
        <a:xfrm>
          <a:off x="0" y="0"/>
          <a:ext cx="0" cy="0"/>
          <a:chOff x="0" y="0"/>
          <a:chExt cx="0" cy="0"/>
        </a:xfrm>
      </p:grpSpPr>
      <p:sp>
        <p:nvSpPr>
          <p:cNvPr id="79" name="Shape 79"/>
          <p:cNvSpPr/>
          <p:nvPr/>
        </p:nvSpPr>
        <p:spPr>
          <a:xfrm>
            <a:off x="0" y="0"/>
            <a:ext cx="247200" cy="530699"/>
          </a:xfrm>
          <a:prstGeom prst="rect">
            <a:avLst/>
          </a:prstGeom>
          <a:solidFill>
            <a:srgbClr val="18637B"/>
          </a:solidFill>
          <a:ln>
            <a:noFill/>
          </a:ln>
        </p:spPr>
        <p:txBody>
          <a:bodyPr anchorCtr="0" anchor="ctr" bIns="91425" lIns="91425" rIns="91425" tIns="91425">
            <a:noAutofit/>
          </a:bodyPr>
          <a:lstStyle/>
          <a:p>
            <a:pPr lvl="0" rtl="0">
              <a:spcBef>
                <a:spcPts val="0"/>
              </a:spcBef>
              <a:buNone/>
            </a:pPr>
            <a:r>
              <a:t/>
            </a:r>
            <a:endParaRPr>
              <a:solidFill>
                <a:srgbClr val="114454"/>
              </a:solidFill>
            </a:endParaRPr>
          </a:p>
        </p:txBody>
      </p:sp>
      <p:sp>
        <p:nvSpPr>
          <p:cNvPr id="80" name="Shape 80"/>
          <p:cNvSpPr/>
          <p:nvPr/>
        </p:nvSpPr>
        <p:spPr>
          <a:xfrm>
            <a:off x="0" y="500625"/>
            <a:ext cx="247200" cy="1058699"/>
          </a:xfrm>
          <a:prstGeom prst="rect">
            <a:avLst/>
          </a:prstGeom>
          <a:solidFill>
            <a:srgbClr val="124057"/>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0" y="1553405"/>
            <a:ext cx="247200" cy="1532700"/>
          </a:xfrm>
          <a:prstGeom prst="rect">
            <a:avLst/>
          </a:prstGeom>
          <a:solidFill>
            <a:srgbClr val="165751"/>
          </a:solidFill>
          <a:ln>
            <a:noFill/>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a:off x="0" y="3086100"/>
            <a:ext cx="247200" cy="605400"/>
          </a:xfrm>
          <a:prstGeom prst="rect">
            <a:avLst/>
          </a:prstGeom>
          <a:solidFill>
            <a:srgbClr val="3B8D61"/>
          </a:soli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0" y="3691500"/>
            <a:ext cx="247200" cy="1451999"/>
          </a:xfrm>
          <a:prstGeom prst="rect">
            <a:avLst/>
          </a:prstGeom>
          <a:solidFill>
            <a:srgbClr val="94BF6E"/>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46025" y="530725"/>
            <a:ext cx="3208799" cy="1028700"/>
          </a:xfrm>
          <a:prstGeom prst="rect">
            <a:avLst/>
          </a:prstGeom>
          <a:noFill/>
          <a:ln>
            <a:noFill/>
          </a:ln>
        </p:spPr>
        <p:txBody>
          <a:bodyPr anchorCtr="0" anchor="ctr" bIns="91425" lIns="91425" rIns="91425" tIns="91425"/>
          <a:lstStyle>
            <a:lvl1pPr lvl="0">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1pPr>
            <a:lvl2pPr lvl="1">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2pPr>
            <a:lvl3pPr lvl="2">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3pPr>
            <a:lvl4pPr lvl="3">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4pPr>
            <a:lvl5pPr lvl="4">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5pPr>
            <a:lvl6pPr lvl="5">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6pPr>
            <a:lvl7pPr lvl="6">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7pPr>
            <a:lvl8pPr lvl="7">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8pPr>
            <a:lvl9pPr lvl="8">
              <a:spcBef>
                <a:spcPts val="0"/>
              </a:spcBef>
              <a:buClr>
                <a:srgbClr val="FFFFFF"/>
              </a:buClr>
              <a:buSzPct val="100000"/>
              <a:buFont typeface="Roboto Slab"/>
              <a:buNone/>
              <a:defRPr b="1" sz="1800">
                <a:solidFill>
                  <a:srgbClr val="FFFFFF"/>
                </a:solidFill>
                <a:latin typeface="Roboto Slab"/>
                <a:ea typeface="Roboto Slab"/>
                <a:cs typeface="Roboto Slab"/>
                <a:sym typeface="Roboto Slab"/>
              </a:defRPr>
            </a:lvl9pPr>
          </a:lstStyle>
          <a:p/>
        </p:txBody>
      </p:sp>
      <p:sp>
        <p:nvSpPr>
          <p:cNvPr id="7" name="Shape 7"/>
          <p:cNvSpPr txBox="1"/>
          <p:nvPr>
            <p:ph idx="1" type="body"/>
          </p:nvPr>
        </p:nvSpPr>
        <p:spPr>
          <a:xfrm>
            <a:off x="1146025" y="1767275"/>
            <a:ext cx="7540800" cy="3158699"/>
          </a:xfrm>
          <a:prstGeom prst="rect">
            <a:avLst/>
          </a:prstGeom>
          <a:noFill/>
          <a:ln>
            <a:noFill/>
          </a:ln>
        </p:spPr>
        <p:txBody>
          <a:bodyPr anchorCtr="0" anchor="t" bIns="91425" lIns="91425" rIns="91425" tIns="91425"/>
          <a:lstStyle>
            <a:lvl1pPr lvl="0">
              <a:spcBef>
                <a:spcPts val="600"/>
              </a:spcBef>
              <a:buClr>
                <a:srgbClr val="114454"/>
              </a:buClr>
              <a:buSzPct val="100000"/>
              <a:buFont typeface="Nixie One"/>
              <a:buChar char="▪"/>
              <a:defRPr sz="3000">
                <a:solidFill>
                  <a:srgbClr val="114454"/>
                </a:solidFill>
                <a:latin typeface="Nixie One"/>
                <a:ea typeface="Nixie One"/>
                <a:cs typeface="Nixie One"/>
                <a:sym typeface="Nixie One"/>
              </a:defRPr>
            </a:lvl1pPr>
            <a:lvl2pPr lvl="1">
              <a:spcBef>
                <a:spcPts val="480"/>
              </a:spcBef>
              <a:buClr>
                <a:srgbClr val="114454"/>
              </a:buClr>
              <a:buSzPct val="100000"/>
              <a:buFont typeface="Nixie One"/>
              <a:buChar char="▫"/>
              <a:defRPr sz="2400">
                <a:solidFill>
                  <a:srgbClr val="114454"/>
                </a:solidFill>
                <a:latin typeface="Nixie One"/>
                <a:ea typeface="Nixie One"/>
                <a:cs typeface="Nixie One"/>
                <a:sym typeface="Nixie One"/>
              </a:defRPr>
            </a:lvl2pPr>
            <a:lvl3pPr lvl="2">
              <a:spcBef>
                <a:spcPts val="480"/>
              </a:spcBef>
              <a:buClr>
                <a:srgbClr val="114454"/>
              </a:buClr>
              <a:buSzPct val="100000"/>
              <a:buFont typeface="Nixie One"/>
              <a:defRPr sz="2400">
                <a:solidFill>
                  <a:srgbClr val="114454"/>
                </a:solidFill>
                <a:latin typeface="Nixie One"/>
                <a:ea typeface="Nixie One"/>
                <a:cs typeface="Nixie One"/>
                <a:sym typeface="Nixie One"/>
              </a:defRPr>
            </a:lvl3pPr>
            <a:lvl4pPr lvl="3">
              <a:spcBef>
                <a:spcPts val="360"/>
              </a:spcBef>
              <a:buClr>
                <a:srgbClr val="114454"/>
              </a:buClr>
              <a:buSzPct val="100000"/>
              <a:buFont typeface="Nixie One"/>
              <a:defRPr sz="1800">
                <a:solidFill>
                  <a:srgbClr val="114454"/>
                </a:solidFill>
                <a:latin typeface="Nixie One"/>
                <a:ea typeface="Nixie One"/>
                <a:cs typeface="Nixie One"/>
                <a:sym typeface="Nixie One"/>
              </a:defRPr>
            </a:lvl4pPr>
            <a:lvl5pPr lvl="4">
              <a:spcBef>
                <a:spcPts val="360"/>
              </a:spcBef>
              <a:buClr>
                <a:srgbClr val="114454"/>
              </a:buClr>
              <a:buSzPct val="100000"/>
              <a:buFont typeface="Nixie One"/>
              <a:defRPr sz="1800">
                <a:solidFill>
                  <a:srgbClr val="114454"/>
                </a:solidFill>
                <a:latin typeface="Nixie One"/>
                <a:ea typeface="Nixie One"/>
                <a:cs typeface="Nixie One"/>
                <a:sym typeface="Nixie One"/>
              </a:defRPr>
            </a:lvl5pPr>
            <a:lvl6pPr lvl="5">
              <a:spcBef>
                <a:spcPts val="360"/>
              </a:spcBef>
              <a:buClr>
                <a:srgbClr val="114454"/>
              </a:buClr>
              <a:buSzPct val="100000"/>
              <a:buFont typeface="Nixie One"/>
              <a:defRPr sz="1800">
                <a:solidFill>
                  <a:srgbClr val="114454"/>
                </a:solidFill>
                <a:latin typeface="Nixie One"/>
                <a:ea typeface="Nixie One"/>
                <a:cs typeface="Nixie One"/>
                <a:sym typeface="Nixie One"/>
              </a:defRPr>
            </a:lvl6pPr>
            <a:lvl7pPr lvl="6">
              <a:spcBef>
                <a:spcPts val="360"/>
              </a:spcBef>
              <a:buClr>
                <a:srgbClr val="114454"/>
              </a:buClr>
              <a:buSzPct val="100000"/>
              <a:buFont typeface="Nixie One"/>
              <a:defRPr sz="1800">
                <a:solidFill>
                  <a:srgbClr val="114454"/>
                </a:solidFill>
                <a:latin typeface="Nixie One"/>
                <a:ea typeface="Nixie One"/>
                <a:cs typeface="Nixie One"/>
                <a:sym typeface="Nixie One"/>
              </a:defRPr>
            </a:lvl7pPr>
            <a:lvl8pPr lvl="7">
              <a:spcBef>
                <a:spcPts val="360"/>
              </a:spcBef>
              <a:buClr>
                <a:srgbClr val="114454"/>
              </a:buClr>
              <a:buSzPct val="100000"/>
              <a:buFont typeface="Nixie One"/>
              <a:defRPr sz="1800">
                <a:solidFill>
                  <a:srgbClr val="114454"/>
                </a:solidFill>
                <a:latin typeface="Nixie One"/>
                <a:ea typeface="Nixie One"/>
                <a:cs typeface="Nixie One"/>
                <a:sym typeface="Nixie One"/>
              </a:defRPr>
            </a:lvl8pPr>
            <a:lvl9pPr lvl="8">
              <a:spcBef>
                <a:spcPts val="360"/>
              </a:spcBef>
              <a:buClr>
                <a:srgbClr val="114454"/>
              </a:buClr>
              <a:buSzPct val="100000"/>
              <a:buFont typeface="Nixie One"/>
              <a:defRPr sz="1800">
                <a:solidFill>
                  <a:srgbClr val="114454"/>
                </a:solidFill>
                <a:latin typeface="Nixie One"/>
                <a:ea typeface="Nixie One"/>
                <a:cs typeface="Nixie One"/>
                <a:sym typeface="Nixie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35.jpg"/><Relationship Id="rId5" Type="http://schemas.openxmlformats.org/officeDocument/2006/relationships/image" Target="../media/image12.png"/><Relationship Id="rId6" Type="http://schemas.openxmlformats.org/officeDocument/2006/relationships/image" Target="../media/image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0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mailto:CRob@RedHat.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hyperlink" Target="https://en.wikipedia.org/wiki/Capability_Maturity_Model_Integr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ctrTitle"/>
          </p:nvPr>
        </p:nvSpPr>
        <p:spPr>
          <a:xfrm>
            <a:off x="1717800" y="1728375"/>
            <a:ext cx="7361700" cy="1159800"/>
          </a:xfrm>
          <a:prstGeom prst="rect">
            <a:avLst/>
          </a:prstGeom>
        </p:spPr>
        <p:txBody>
          <a:bodyPr anchorCtr="0" anchor="b" bIns="91425" lIns="91425" rIns="91425" tIns="91425">
            <a:noAutofit/>
          </a:bodyPr>
          <a:lstStyle/>
          <a:p>
            <a:pPr lvl="0">
              <a:spcBef>
                <a:spcPts val="0"/>
              </a:spcBef>
              <a:buNone/>
            </a:pPr>
            <a:r>
              <a:rPr lang="en"/>
              <a:t>Building and Maturing </a:t>
            </a:r>
          </a:p>
          <a:p>
            <a:pPr lvl="0">
              <a:spcBef>
                <a:spcPts val="0"/>
              </a:spcBef>
              <a:buNone/>
            </a:pPr>
            <a:r>
              <a:rPr lang="en"/>
              <a:t>your PSIRT </a:t>
            </a:r>
          </a:p>
        </p:txBody>
      </p:sp>
      <p:grpSp>
        <p:nvGrpSpPr>
          <p:cNvPr id="101" name="Shape 101"/>
          <p:cNvGrpSpPr/>
          <p:nvPr/>
        </p:nvGrpSpPr>
        <p:grpSpPr>
          <a:xfrm>
            <a:off x="487741" y="1659185"/>
            <a:ext cx="964540" cy="1011306"/>
            <a:chOff x="5961125" y="1623900"/>
            <a:chExt cx="427450" cy="448175"/>
          </a:xfrm>
        </p:grpSpPr>
        <p:sp>
          <p:nvSpPr>
            <p:cNvPr id="102" name="Shape 102"/>
            <p:cNvSpPr/>
            <p:nvPr/>
          </p:nvSpPr>
          <p:spPr>
            <a:xfrm>
              <a:off x="5961125" y="1678700"/>
              <a:ext cx="376925" cy="376925"/>
            </a:xfrm>
            <a:custGeom>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6009825" y="1727425"/>
              <a:ext cx="279500" cy="279500"/>
            </a:xfrm>
            <a:custGeom>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6107250" y="1824850"/>
              <a:ext cx="84650" cy="84650"/>
            </a:xfrm>
            <a:custGeom>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a:off x="6058550" y="1776125"/>
              <a:ext cx="182075" cy="182075"/>
            </a:xfrm>
            <a:custGeom>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a:off x="5971475" y="2001400"/>
              <a:ext cx="74925" cy="70675"/>
            </a:xfrm>
            <a:custGeom>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6253375" y="2001400"/>
              <a:ext cx="74325" cy="70675"/>
            </a:xfrm>
            <a:custGeom>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a:off x="6137700" y="1623900"/>
              <a:ext cx="250875" cy="255150"/>
            </a:xfrm>
            <a:custGeom>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9050">
              <a:solidFill>
                <a:srgbClr val="18637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09" name="Shape 109"/>
          <p:cNvSpPr txBox="1"/>
          <p:nvPr/>
        </p:nvSpPr>
        <p:spPr>
          <a:xfrm>
            <a:off x="1778075" y="3004000"/>
            <a:ext cx="5711100" cy="5415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Lessons Learned from the trenches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Ticketing/Tracking</a:t>
            </a:r>
          </a:p>
        </p:txBody>
      </p:sp>
      <p:pic>
        <p:nvPicPr>
          <p:cNvPr id="185" name="Shape 185"/>
          <p:cNvPicPr preferRelativeResize="0"/>
          <p:nvPr/>
        </p:nvPicPr>
        <p:blipFill>
          <a:blip r:embed="rId3">
            <a:alphaModFix/>
          </a:blip>
          <a:stretch>
            <a:fillRect/>
          </a:stretch>
        </p:blipFill>
        <p:spPr>
          <a:xfrm>
            <a:off x="5228875" y="1156287"/>
            <a:ext cx="3810000" cy="2466975"/>
          </a:xfrm>
          <a:prstGeom prst="rect">
            <a:avLst/>
          </a:prstGeom>
          <a:noFill/>
          <a:ln>
            <a:noFill/>
          </a:ln>
        </p:spPr>
      </p:pic>
      <p:sp>
        <p:nvSpPr>
          <p:cNvPr id="186" name="Shape 186"/>
          <p:cNvSpPr txBox="1"/>
          <p:nvPr>
            <p:ph idx="2" type="body"/>
          </p:nvPr>
        </p:nvSpPr>
        <p:spPr>
          <a:xfrm>
            <a:off x="367300" y="1296175"/>
            <a:ext cx="3660300" cy="3158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lang="en">
                <a:solidFill>
                  <a:schemeClr val="dk1"/>
                </a:solidFill>
              </a:rPr>
              <a:t>Core to PSIRT operations, making the right choices up front will drive your process/workflow down the road…. Choose wisely</a:t>
            </a:r>
          </a:p>
          <a:p>
            <a:pPr lvl="0" rtl="0">
              <a:spcBef>
                <a:spcPts val="0"/>
              </a:spcBef>
              <a:buClr>
                <a:schemeClr val="dk1"/>
              </a:buClr>
              <a:buSzPct val="55000"/>
              <a:buFont typeface="Arial"/>
              <a:buNone/>
            </a:pPr>
            <a:r>
              <a:t/>
            </a:r>
            <a:endParaRPr>
              <a:solidFill>
                <a:schemeClr val="dk1"/>
              </a:solidFill>
            </a:endParaRPr>
          </a:p>
          <a:p>
            <a:pPr lvl="0" rtl="0">
              <a:spcBef>
                <a:spcPts val="0"/>
              </a:spcBef>
              <a:buClr>
                <a:schemeClr val="dk1"/>
              </a:buClr>
              <a:buSzPct val="55000"/>
              <a:buFont typeface="Arial"/>
              <a:buNone/>
            </a:pPr>
            <a:r>
              <a:rPr lang="en">
                <a:solidFill>
                  <a:schemeClr val="dk1"/>
                </a:solidFill>
              </a:rPr>
              <a:t>Can you leverage an existing bug system?</a:t>
            </a:r>
          </a:p>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External Product Security Page</a:t>
            </a:r>
          </a:p>
        </p:txBody>
      </p:sp>
      <p:pic>
        <p:nvPicPr>
          <p:cNvPr id="192" name="Shape 192"/>
          <p:cNvPicPr preferRelativeResize="0"/>
          <p:nvPr/>
        </p:nvPicPr>
        <p:blipFill>
          <a:blip r:embed="rId3">
            <a:alphaModFix/>
          </a:blip>
          <a:stretch>
            <a:fillRect/>
          </a:stretch>
        </p:blipFill>
        <p:spPr>
          <a:xfrm>
            <a:off x="5732600" y="983450"/>
            <a:ext cx="3362225" cy="3362225"/>
          </a:xfrm>
          <a:prstGeom prst="rect">
            <a:avLst/>
          </a:prstGeom>
          <a:noFill/>
          <a:ln>
            <a:noFill/>
          </a:ln>
        </p:spPr>
      </p:pic>
      <p:sp>
        <p:nvSpPr>
          <p:cNvPr id="193" name="Shape 193"/>
          <p:cNvSpPr txBox="1"/>
          <p:nvPr>
            <p:ph idx="2" type="body"/>
          </p:nvPr>
        </p:nvSpPr>
        <p:spPr>
          <a:xfrm>
            <a:off x="367300" y="1296175"/>
            <a:ext cx="3660300" cy="3158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lang="en">
                <a:solidFill>
                  <a:schemeClr val="dk1"/>
                </a:solidFill>
              </a:rPr>
              <a:t>Customers and partners should have a simple way to see your processes/policies and be able to contact you.</a:t>
            </a: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ctrTitle"/>
          </p:nvPr>
        </p:nvSpPr>
        <p:spPr>
          <a:xfrm>
            <a:off x="3845250" y="2927600"/>
            <a:ext cx="4774200" cy="1159800"/>
          </a:xfrm>
          <a:prstGeom prst="rect">
            <a:avLst/>
          </a:prstGeom>
        </p:spPr>
        <p:txBody>
          <a:bodyPr anchorCtr="0" anchor="b" bIns="91425" lIns="91425" rIns="91425" tIns="91425">
            <a:noAutofit/>
          </a:bodyPr>
          <a:lstStyle/>
          <a:p>
            <a:pPr lvl="0" rtl="0">
              <a:spcBef>
                <a:spcPts val="0"/>
              </a:spcBef>
              <a:buNone/>
            </a:pPr>
            <a:r>
              <a:rPr lang="en" sz="4600"/>
              <a:t>Advanced</a:t>
            </a:r>
          </a:p>
        </p:txBody>
      </p:sp>
      <p:sp>
        <p:nvSpPr>
          <p:cNvPr id="199" name="Shape 199"/>
          <p:cNvSpPr txBox="1"/>
          <p:nvPr>
            <p:ph idx="1" type="subTitle"/>
          </p:nvPr>
        </p:nvSpPr>
        <p:spPr>
          <a:xfrm>
            <a:off x="4113587" y="4398250"/>
            <a:ext cx="4505700" cy="784800"/>
          </a:xfrm>
          <a:prstGeom prst="rect">
            <a:avLst/>
          </a:prstGeom>
        </p:spPr>
        <p:txBody>
          <a:bodyPr anchorCtr="0" anchor="t" bIns="91425" lIns="91425" rIns="91425" tIns="91425">
            <a:noAutofit/>
          </a:bodyPr>
          <a:lstStyle/>
          <a:p>
            <a:pPr lvl="0" rtl="0">
              <a:spcBef>
                <a:spcPts val="0"/>
              </a:spcBef>
              <a:buNone/>
            </a:pPr>
            <a:r>
              <a:rPr lang="en"/>
              <a:t>Moving up the maturity scale</a:t>
            </a:r>
          </a:p>
        </p:txBody>
      </p:sp>
      <p:sp>
        <p:nvSpPr>
          <p:cNvPr id="200" name="Shape 200"/>
          <p:cNvSpPr txBox="1"/>
          <p:nvPr/>
        </p:nvSpPr>
        <p:spPr>
          <a:xfrm>
            <a:off x="0" y="503350"/>
            <a:ext cx="3471300" cy="3818700"/>
          </a:xfrm>
          <a:prstGeom prst="rect">
            <a:avLst/>
          </a:prstGeom>
          <a:noFill/>
          <a:ln>
            <a:noFill/>
          </a:ln>
        </p:spPr>
        <p:txBody>
          <a:bodyPr anchorCtr="0" anchor="ctr" bIns="91425" lIns="91425" rIns="91425" tIns="91425">
            <a:noAutofit/>
          </a:bodyPr>
          <a:lstStyle/>
          <a:p>
            <a:pPr lvl="0" rtl="0" algn="ctr">
              <a:spcBef>
                <a:spcPts val="0"/>
              </a:spcBef>
              <a:buNone/>
            </a:pPr>
            <a:r>
              <a:rPr lang="en" sz="15000">
                <a:solidFill>
                  <a:srgbClr val="18637B"/>
                </a:solidFill>
                <a:latin typeface="Roboto Slab"/>
                <a:ea typeface="Roboto Slab"/>
                <a:cs typeface="Roboto Slab"/>
                <a:sym typeface="Roboto Slab"/>
              </a:rPr>
              <a:t>2-3</a:t>
            </a:r>
          </a:p>
        </p:txBody>
      </p:sp>
      <p:pic>
        <p:nvPicPr>
          <p:cNvPr id="201" name="Shape 201"/>
          <p:cNvPicPr preferRelativeResize="0"/>
          <p:nvPr/>
        </p:nvPicPr>
        <p:blipFill>
          <a:blip r:embed="rId4">
            <a:alphaModFix/>
          </a:blip>
          <a:stretch>
            <a:fillRect/>
          </a:stretch>
        </p:blipFill>
        <p:spPr>
          <a:xfrm>
            <a:off x="4464924" y="78675"/>
            <a:ext cx="3471300" cy="2321426"/>
          </a:xfrm>
          <a:prstGeom prst="rect">
            <a:avLst/>
          </a:prstGeom>
          <a:noFill/>
          <a:ln>
            <a:noFill/>
          </a:ln>
        </p:spPr>
      </p:pic>
      <p:pic>
        <p:nvPicPr>
          <p:cNvPr id="202" name="Shape 202"/>
          <p:cNvPicPr preferRelativeResize="0"/>
          <p:nvPr/>
        </p:nvPicPr>
        <p:blipFill>
          <a:blip r:embed="rId5">
            <a:alphaModFix/>
          </a:blip>
          <a:stretch>
            <a:fillRect/>
          </a:stretch>
        </p:blipFill>
        <p:spPr>
          <a:xfrm>
            <a:off x="104625" y="3797037"/>
            <a:ext cx="3262049" cy="677424"/>
          </a:xfrm>
          <a:prstGeom prst="rect">
            <a:avLst/>
          </a:prstGeom>
          <a:noFill/>
          <a:ln>
            <a:noFill/>
          </a:ln>
        </p:spPr>
      </p:pic>
      <p:pic>
        <p:nvPicPr>
          <p:cNvPr id="203" name="Shape 203"/>
          <p:cNvPicPr preferRelativeResize="0"/>
          <p:nvPr/>
        </p:nvPicPr>
        <p:blipFill>
          <a:blip r:embed="rId6">
            <a:alphaModFix/>
          </a:blip>
          <a:stretch>
            <a:fillRect/>
          </a:stretch>
        </p:blipFill>
        <p:spPr>
          <a:xfrm>
            <a:off x="0" y="4505325"/>
            <a:ext cx="3366674" cy="63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1146025" y="530725"/>
            <a:ext cx="3208800" cy="1028700"/>
          </a:xfrm>
          <a:prstGeom prst="rect">
            <a:avLst/>
          </a:prstGeom>
        </p:spPr>
        <p:txBody>
          <a:bodyPr anchorCtr="0" anchor="ctr" bIns="91425" lIns="91425" rIns="91425" tIns="91425">
            <a:noAutofit/>
          </a:bodyPr>
          <a:lstStyle/>
          <a:p>
            <a:pPr lvl="0">
              <a:spcBef>
                <a:spcPts val="0"/>
              </a:spcBef>
              <a:buNone/>
            </a:pPr>
            <a:r>
              <a:rPr lang="en"/>
              <a:t>Maturity Improvement</a:t>
            </a:r>
          </a:p>
        </p:txBody>
      </p:sp>
      <p:pic>
        <p:nvPicPr>
          <p:cNvPr id="209" name="Shape 209"/>
          <p:cNvPicPr preferRelativeResize="0"/>
          <p:nvPr/>
        </p:nvPicPr>
        <p:blipFill>
          <a:blip r:embed="rId3">
            <a:alphaModFix/>
          </a:blip>
          <a:stretch>
            <a:fillRect/>
          </a:stretch>
        </p:blipFill>
        <p:spPr>
          <a:xfrm>
            <a:off x="4582925" y="1554999"/>
            <a:ext cx="4494600" cy="3370975"/>
          </a:xfrm>
          <a:prstGeom prst="rect">
            <a:avLst/>
          </a:prstGeom>
          <a:noFill/>
          <a:ln>
            <a:noFill/>
          </a:ln>
        </p:spPr>
      </p:pic>
      <p:sp>
        <p:nvSpPr>
          <p:cNvPr id="210" name="Shape 210"/>
          <p:cNvSpPr txBox="1"/>
          <p:nvPr>
            <p:ph idx="4294967295" type="body"/>
          </p:nvPr>
        </p:nvSpPr>
        <p:spPr>
          <a:xfrm>
            <a:off x="421250" y="1767275"/>
            <a:ext cx="3660300" cy="3158700"/>
          </a:xfrm>
          <a:prstGeom prst="rect">
            <a:avLst/>
          </a:prstGeom>
        </p:spPr>
        <p:txBody>
          <a:bodyPr anchorCtr="0" anchor="t" bIns="91425" lIns="91425" rIns="91425" tIns="91425">
            <a:noAutofit/>
          </a:bodyPr>
          <a:lstStyle/>
          <a:p>
            <a:pPr lvl="0">
              <a:spcBef>
                <a:spcPts val="0"/>
              </a:spcBef>
              <a:buNone/>
            </a:pPr>
            <a:r>
              <a:rPr lang="en" sz="2000">
                <a:solidFill>
                  <a:schemeClr val="dk1"/>
                </a:solidFill>
                <a:latin typeface="Trebuchet MS"/>
                <a:ea typeface="Trebuchet MS"/>
                <a:cs typeface="Trebuchet MS"/>
                <a:sym typeface="Trebuchet MS"/>
              </a:rPr>
              <a:t>What do we want to be when we grow ?</a:t>
            </a:r>
          </a:p>
          <a:p>
            <a:pPr indent="-355600" lvl="0" marL="457200">
              <a:spcBef>
                <a:spcPts val="0"/>
              </a:spcBef>
              <a:buClr>
                <a:schemeClr val="dk1"/>
              </a:buClr>
              <a:buSzPct val="100000"/>
              <a:buFont typeface="Trebuchet MS"/>
            </a:pPr>
            <a:r>
              <a:rPr lang="en" sz="2000">
                <a:solidFill>
                  <a:schemeClr val="dk1"/>
                </a:solidFill>
                <a:latin typeface="Trebuchet MS"/>
                <a:ea typeface="Trebuchet MS"/>
                <a:cs typeface="Trebuchet MS"/>
                <a:sym typeface="Trebuchet MS"/>
              </a:rPr>
              <a:t>Once the basics are put into place and running smoothly, you’ll start thinking about how to improve things….</a:t>
            </a:r>
            <a:br>
              <a:rPr lang="en" sz="2000">
                <a:solidFill>
                  <a:schemeClr val="dk1"/>
                </a:solidFill>
                <a:latin typeface="Trebuchet MS"/>
                <a:ea typeface="Trebuchet MS"/>
                <a:cs typeface="Trebuchet MS"/>
                <a:sym typeface="Trebuchet MS"/>
              </a:rPr>
            </a:br>
            <a:br>
              <a:rPr lang="en" sz="2000">
                <a:solidFill>
                  <a:schemeClr val="dk1"/>
                </a:solidFill>
                <a:latin typeface="Trebuchet MS"/>
                <a:ea typeface="Trebuchet MS"/>
                <a:cs typeface="Trebuchet MS"/>
                <a:sym typeface="Trebuchet MS"/>
              </a:rPr>
            </a:b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idx="1" type="body"/>
          </p:nvPr>
        </p:nvSpPr>
        <p:spPr>
          <a:xfrm>
            <a:off x="457200" y="176159"/>
            <a:ext cx="8229600" cy="519600"/>
          </a:xfrm>
          <a:prstGeom prst="rect">
            <a:avLst/>
          </a:prstGeom>
        </p:spPr>
        <p:txBody>
          <a:bodyPr anchorCtr="0" anchor="t" bIns="91425" lIns="91425" rIns="91425" tIns="91425">
            <a:noAutofit/>
          </a:bodyPr>
          <a:lstStyle/>
          <a:p>
            <a:pPr indent="-361950" lvl="0" marL="457200" rtl="0">
              <a:spcBef>
                <a:spcPts val="600"/>
              </a:spcBef>
              <a:buSzPct val="95454"/>
            </a:pPr>
            <a:r>
              <a:rPr lang="en"/>
              <a:t>Dealing with 3rd party reporters</a:t>
            </a:r>
          </a:p>
        </p:txBody>
      </p:sp>
      <p:pic>
        <p:nvPicPr>
          <p:cNvPr id="216" name="Shape 216"/>
          <p:cNvPicPr preferRelativeResize="0"/>
          <p:nvPr/>
        </p:nvPicPr>
        <p:blipFill>
          <a:blip r:embed="rId3">
            <a:alphaModFix/>
          </a:blip>
          <a:stretch>
            <a:fillRect/>
          </a:stretch>
        </p:blipFill>
        <p:spPr>
          <a:xfrm>
            <a:off x="5776725" y="938200"/>
            <a:ext cx="3267100" cy="3267100"/>
          </a:xfrm>
          <a:prstGeom prst="rect">
            <a:avLst/>
          </a:prstGeom>
          <a:noFill/>
          <a:ln>
            <a:noFill/>
          </a:ln>
        </p:spPr>
      </p:pic>
      <p:sp>
        <p:nvSpPr>
          <p:cNvPr id="217" name="Shape 217"/>
          <p:cNvSpPr txBox="1"/>
          <p:nvPr>
            <p:ph idx="2" type="body"/>
          </p:nvPr>
        </p:nvSpPr>
        <p:spPr>
          <a:xfrm>
            <a:off x="367300" y="1296175"/>
            <a:ext cx="3660300" cy="3158700"/>
          </a:xfrm>
          <a:prstGeom prst="rect">
            <a:avLst/>
          </a:prstGeom>
        </p:spPr>
        <p:txBody>
          <a:bodyPr anchorCtr="0" anchor="t" bIns="91425" lIns="91425" rIns="91425" tIns="91425">
            <a:noAutofit/>
          </a:bodyPr>
          <a:lstStyle/>
          <a:p>
            <a:pPr lvl="0" rtl="0">
              <a:spcBef>
                <a:spcPts val="0"/>
              </a:spcBef>
              <a:buNone/>
            </a:pPr>
            <a:r>
              <a:rPr lang="en"/>
              <a:t>Odds are someone that isn’t you will find flaws in your products...how are you going to work with them?</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457200" y="176159"/>
            <a:ext cx="8229600" cy="519600"/>
          </a:xfrm>
          <a:prstGeom prst="rect">
            <a:avLst/>
          </a:prstGeom>
        </p:spPr>
        <p:txBody>
          <a:bodyPr anchorCtr="0" anchor="t" bIns="91425" lIns="91425" rIns="91425" tIns="91425">
            <a:noAutofit/>
          </a:bodyPr>
          <a:lstStyle/>
          <a:p>
            <a:pPr indent="-228600" lvl="0" marL="457200" rtl="0">
              <a:spcBef>
                <a:spcPts val="600"/>
              </a:spcBef>
            </a:pPr>
            <a:r>
              <a:rPr lang="en"/>
              <a:t>Extending your team - Security Champions</a:t>
            </a:r>
          </a:p>
        </p:txBody>
      </p:sp>
      <p:sp>
        <p:nvSpPr>
          <p:cNvPr id="223" name="Shape 223"/>
          <p:cNvSpPr txBox="1"/>
          <p:nvPr>
            <p:ph idx="4294967295" type="title"/>
          </p:nvPr>
        </p:nvSpPr>
        <p:spPr>
          <a:xfrm>
            <a:off x="1146025" y="530725"/>
            <a:ext cx="3208800" cy="1028700"/>
          </a:xfrm>
          <a:prstGeom prst="rect">
            <a:avLst/>
          </a:prstGeom>
        </p:spPr>
        <p:txBody>
          <a:bodyPr anchorCtr="0" anchor="ctr" bIns="91425" lIns="91425" rIns="91425" tIns="91425">
            <a:noAutofit/>
          </a:bodyPr>
          <a:lstStyle/>
          <a:p>
            <a:pPr lvl="0" rtl="0">
              <a:spcBef>
                <a:spcPts val="0"/>
              </a:spcBef>
              <a:buNone/>
            </a:pPr>
            <a:r>
              <a:rPr lang="en"/>
              <a:t>Security Champion</a:t>
            </a:r>
          </a:p>
        </p:txBody>
      </p:sp>
      <p:pic>
        <p:nvPicPr>
          <p:cNvPr id="224" name="Shape 224"/>
          <p:cNvPicPr preferRelativeResize="0"/>
          <p:nvPr/>
        </p:nvPicPr>
        <p:blipFill>
          <a:blip r:embed="rId3">
            <a:alphaModFix/>
          </a:blip>
          <a:stretch>
            <a:fillRect/>
          </a:stretch>
        </p:blipFill>
        <p:spPr>
          <a:xfrm>
            <a:off x="5399200" y="1253925"/>
            <a:ext cx="3668325" cy="2635649"/>
          </a:xfrm>
          <a:prstGeom prst="rect">
            <a:avLst/>
          </a:prstGeom>
          <a:noFill/>
          <a:ln>
            <a:noFill/>
          </a:ln>
        </p:spPr>
      </p:pic>
      <p:sp>
        <p:nvSpPr>
          <p:cNvPr id="225" name="Shape 225"/>
          <p:cNvSpPr txBox="1"/>
          <p:nvPr>
            <p:ph idx="2" type="body"/>
          </p:nvPr>
        </p:nvSpPr>
        <p:spPr>
          <a:xfrm>
            <a:off x="367300" y="1296175"/>
            <a:ext cx="4375800" cy="3158700"/>
          </a:xfrm>
          <a:prstGeom prst="rect">
            <a:avLst/>
          </a:prstGeom>
        </p:spPr>
        <p:txBody>
          <a:bodyPr anchorCtr="0" anchor="t" bIns="91425" lIns="91425" rIns="91425" tIns="91425">
            <a:noAutofit/>
          </a:bodyPr>
          <a:lstStyle/>
          <a:p>
            <a:pPr indent="-355600" lvl="0" marL="457200" rtl="0">
              <a:spcBef>
                <a:spcPts val="0"/>
              </a:spcBef>
              <a:buSzPct val="100000"/>
            </a:pPr>
            <a:r>
              <a:rPr lang="en"/>
              <a:t>Helps lead security activities</a:t>
            </a:r>
          </a:p>
          <a:p>
            <a:pPr indent="-355600" lvl="0" marL="457200" rtl="0">
              <a:spcBef>
                <a:spcPts val="0"/>
              </a:spcBef>
              <a:buSzPct val="100000"/>
            </a:pPr>
            <a:r>
              <a:rPr lang="en"/>
              <a:t>Develops security strategies and processes</a:t>
            </a:r>
          </a:p>
          <a:p>
            <a:pPr indent="-355600" lvl="0" marL="457200" rtl="0">
              <a:spcBef>
                <a:spcPts val="0"/>
              </a:spcBef>
              <a:buSzPct val="100000"/>
            </a:pPr>
            <a:r>
              <a:rPr lang="en"/>
              <a:t>Helps to evaluate issues</a:t>
            </a:r>
          </a:p>
          <a:p>
            <a:pPr indent="-355600" lvl="0" marL="457200" rtl="0">
              <a:spcBef>
                <a:spcPts val="0"/>
              </a:spcBef>
              <a:buSzPct val="100000"/>
            </a:pPr>
            <a:r>
              <a:rPr lang="en"/>
              <a:t>Reviews exceptions to policies</a:t>
            </a:r>
          </a:p>
          <a:p>
            <a:pPr indent="-355600" lvl="0" marL="457200" rtl="0">
              <a:spcBef>
                <a:spcPts val="0"/>
              </a:spcBef>
              <a:buSzPct val="100000"/>
            </a:pPr>
            <a:r>
              <a:rPr lang="en"/>
              <a:t>Scores vulnerabilities</a:t>
            </a:r>
          </a:p>
          <a:p>
            <a:pPr indent="-355600" lvl="0" marL="457200" rtl="0">
              <a:spcBef>
                <a:spcPts val="0"/>
              </a:spcBef>
              <a:buSzPct val="100000"/>
            </a:pPr>
            <a:r>
              <a:rPr lang="en"/>
              <a:t>Proactively monitors security</a:t>
            </a:r>
            <a:br>
              <a:rPr lang="en"/>
            </a:b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idx="1" type="body"/>
          </p:nvPr>
        </p:nvSpPr>
        <p:spPr>
          <a:xfrm>
            <a:off x="457200" y="176159"/>
            <a:ext cx="8229600" cy="519600"/>
          </a:xfrm>
          <a:prstGeom prst="rect">
            <a:avLst/>
          </a:prstGeom>
        </p:spPr>
        <p:txBody>
          <a:bodyPr anchorCtr="0" anchor="t" bIns="91425" lIns="91425" rIns="91425" tIns="91425">
            <a:noAutofit/>
          </a:bodyPr>
          <a:lstStyle/>
          <a:p>
            <a:pPr lvl="0" rtl="0">
              <a:spcBef>
                <a:spcPts val="600"/>
              </a:spcBef>
              <a:buClr>
                <a:srgbClr val="000000"/>
              </a:buClr>
              <a:buSzPct val="45833"/>
              <a:buFont typeface="Arial"/>
              <a:buNone/>
            </a:pPr>
            <a:r>
              <a:rPr lang="en"/>
              <a:t>Policies and Lifecycles</a:t>
            </a:r>
          </a:p>
        </p:txBody>
      </p:sp>
      <p:pic>
        <p:nvPicPr>
          <p:cNvPr id="231" name="Shape 231"/>
          <p:cNvPicPr preferRelativeResize="0"/>
          <p:nvPr/>
        </p:nvPicPr>
        <p:blipFill>
          <a:blip r:embed="rId3">
            <a:alphaModFix/>
          </a:blip>
          <a:stretch>
            <a:fillRect/>
          </a:stretch>
        </p:blipFill>
        <p:spPr>
          <a:xfrm>
            <a:off x="5123820" y="1372145"/>
            <a:ext cx="3899949" cy="2190199"/>
          </a:xfrm>
          <a:prstGeom prst="rect">
            <a:avLst/>
          </a:prstGeom>
          <a:noFill/>
          <a:ln>
            <a:noFill/>
          </a:ln>
        </p:spPr>
      </p:pic>
      <p:sp>
        <p:nvSpPr>
          <p:cNvPr id="232" name="Shape 232"/>
          <p:cNvSpPr txBox="1"/>
          <p:nvPr>
            <p:ph idx="2" type="body"/>
          </p:nvPr>
        </p:nvSpPr>
        <p:spPr>
          <a:xfrm>
            <a:off x="367300" y="1296175"/>
            <a:ext cx="4438800" cy="3158700"/>
          </a:xfrm>
          <a:prstGeom prst="rect">
            <a:avLst/>
          </a:prstGeom>
        </p:spPr>
        <p:txBody>
          <a:bodyPr anchorCtr="0" anchor="t" bIns="91425" lIns="91425" rIns="91425" tIns="91425">
            <a:noAutofit/>
          </a:bodyPr>
          <a:lstStyle/>
          <a:p>
            <a:pPr lvl="0" rtl="0">
              <a:spcBef>
                <a:spcPts val="360"/>
              </a:spcBef>
              <a:buNone/>
            </a:pPr>
            <a:r>
              <a:rPr lang="en">
                <a:solidFill>
                  <a:schemeClr val="dk1"/>
                </a:solidFill>
              </a:rPr>
              <a:t>It’s important to have  </a:t>
            </a:r>
          </a:p>
          <a:p>
            <a:pPr indent="-228600" lvl="0" marL="457200" rtl="0">
              <a:spcBef>
                <a:spcPts val="360"/>
              </a:spcBef>
              <a:buClr>
                <a:schemeClr val="dk1"/>
              </a:buClr>
            </a:pPr>
            <a:r>
              <a:rPr lang="en">
                <a:solidFill>
                  <a:schemeClr val="dk1"/>
                </a:solidFill>
              </a:rPr>
              <a:t>Branch/Version Support Policies</a:t>
            </a:r>
          </a:p>
          <a:p>
            <a:pPr indent="-228600" lvl="0" marL="457200" rtl="0">
              <a:spcBef>
                <a:spcPts val="360"/>
              </a:spcBef>
              <a:buClr>
                <a:schemeClr val="dk1"/>
              </a:buClr>
            </a:pPr>
            <a:r>
              <a:rPr lang="en">
                <a:solidFill>
                  <a:schemeClr val="dk1"/>
                </a:solidFill>
              </a:rPr>
              <a:t>Date Policy - Delivery SLA</a:t>
            </a:r>
          </a:p>
          <a:p>
            <a:pPr indent="-228600" lvl="0" marL="457200" rtl="0">
              <a:spcBef>
                <a:spcPts val="360"/>
              </a:spcBef>
              <a:buClr>
                <a:schemeClr val="dk1"/>
              </a:buClr>
            </a:pPr>
            <a:r>
              <a:rPr lang="en">
                <a:solidFill>
                  <a:schemeClr val="dk1"/>
                </a:solidFill>
              </a:rPr>
              <a:t>Exception process</a:t>
            </a:r>
          </a:p>
          <a:p>
            <a:pPr indent="-228600" lvl="0" marL="457200" rtl="0">
              <a:spcBef>
                <a:spcPts val="360"/>
              </a:spcBef>
              <a:buClr>
                <a:schemeClr val="dk1"/>
              </a:buClr>
            </a:pPr>
            <a:r>
              <a:rPr lang="en">
                <a:solidFill>
                  <a:schemeClr val="dk1"/>
                </a:solidFill>
              </a:rPr>
              <a:t>Lifecycles</a:t>
            </a:r>
          </a:p>
          <a:p>
            <a:pPr lvl="0" rtl="0">
              <a:spcBef>
                <a:spcPts val="360"/>
              </a:spcBef>
              <a:buNone/>
            </a:pPr>
            <a:r>
              <a:rPr lang="en">
                <a:solidFill>
                  <a:schemeClr val="dk1"/>
                </a:solidFill>
              </a:rPr>
              <a:t>Documented for customers and employees</a:t>
            </a:r>
          </a:p>
          <a:p>
            <a:pPr lvl="0" rtl="0">
              <a:spcBef>
                <a:spcPts val="360"/>
              </a:spcBef>
              <a:buNone/>
            </a:pPr>
            <a:r>
              <a:rPr lang="en">
                <a:solidFill>
                  <a:schemeClr val="dk1"/>
                </a:solidFill>
              </a:rPr>
              <a:t>In the middle of one isn’t the best time to figure that out</a:t>
            </a:r>
          </a:p>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5341123" y="834373"/>
            <a:ext cx="3703074" cy="3237149"/>
          </a:xfrm>
          <a:prstGeom prst="rect">
            <a:avLst/>
          </a:prstGeom>
          <a:noFill/>
          <a:ln>
            <a:noFill/>
          </a:ln>
        </p:spPr>
      </p:pic>
      <p:sp>
        <p:nvSpPr>
          <p:cNvPr id="238" name="Shape 238"/>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Metrics</a:t>
            </a:r>
          </a:p>
        </p:txBody>
      </p:sp>
      <p:sp>
        <p:nvSpPr>
          <p:cNvPr id="239" name="Shape 239"/>
          <p:cNvSpPr txBox="1"/>
          <p:nvPr>
            <p:ph idx="2" type="body"/>
          </p:nvPr>
        </p:nvSpPr>
        <p:spPr>
          <a:xfrm>
            <a:off x="367300" y="1296175"/>
            <a:ext cx="4807800" cy="3158700"/>
          </a:xfrm>
          <a:prstGeom prst="rect">
            <a:avLst/>
          </a:prstGeom>
        </p:spPr>
        <p:txBody>
          <a:bodyPr anchorCtr="0" anchor="t" bIns="91425" lIns="91425" rIns="91425" tIns="91425">
            <a:noAutofit/>
          </a:bodyPr>
          <a:lstStyle/>
          <a:p>
            <a:pPr lvl="0" rtl="0">
              <a:spcBef>
                <a:spcPts val="0"/>
              </a:spcBef>
              <a:buNone/>
            </a:pPr>
            <a:r>
              <a:rPr lang="en"/>
              <a:t>Active reporting:</a:t>
            </a:r>
          </a:p>
          <a:p>
            <a:pPr indent="-228600" lvl="0" marL="457200" rtl="0">
              <a:spcBef>
                <a:spcPts val="0"/>
              </a:spcBef>
            </a:pPr>
            <a:r>
              <a:rPr lang="en"/>
              <a:t>Count by BU and source</a:t>
            </a:r>
          </a:p>
          <a:p>
            <a:pPr indent="-228600" lvl="0" marL="457200" rtl="0">
              <a:spcBef>
                <a:spcPts val="0"/>
              </a:spcBef>
            </a:pPr>
            <a:r>
              <a:rPr lang="en"/>
              <a:t>Aging for each BU</a:t>
            </a:r>
          </a:p>
          <a:p>
            <a:pPr lvl="0" rtl="0">
              <a:spcBef>
                <a:spcPts val="0"/>
              </a:spcBef>
              <a:buNone/>
            </a:pPr>
            <a:r>
              <a:rPr lang="en"/>
              <a:t>Fixed issues reporting:</a:t>
            </a:r>
          </a:p>
          <a:p>
            <a:pPr indent="-228600" lvl="0" marL="457200" rtl="0">
              <a:spcBef>
                <a:spcPts val="0"/>
              </a:spcBef>
            </a:pPr>
            <a:r>
              <a:rPr lang="en"/>
              <a:t>Count by source</a:t>
            </a:r>
          </a:p>
          <a:p>
            <a:pPr indent="-228600" lvl="0" marL="457200" rtl="0">
              <a:spcBef>
                <a:spcPts val="0"/>
              </a:spcBef>
            </a:pPr>
            <a:r>
              <a:rPr lang="en"/>
              <a:t>Time to fix by source and BU</a:t>
            </a:r>
          </a:p>
          <a:p>
            <a:pPr lvl="0" rtl="0">
              <a:spcBef>
                <a:spcPts val="0"/>
              </a:spcBef>
              <a:buNone/>
            </a:pPr>
            <a:r>
              <a:rPr lang="en"/>
              <a:t>Other:</a:t>
            </a:r>
          </a:p>
          <a:p>
            <a:pPr indent="-228600" lvl="0" marL="457200" rtl="0">
              <a:spcBef>
                <a:spcPts val="0"/>
              </a:spcBef>
            </a:pPr>
            <a:r>
              <a:rPr lang="en"/>
              <a:t>Exception stats</a:t>
            </a:r>
          </a:p>
          <a:p>
            <a:pPr indent="-228600" lvl="0" marL="457200" rtl="0">
              <a:spcBef>
                <a:spcPts val="0"/>
              </a:spcBef>
            </a:pPr>
            <a:r>
              <a:rPr lang="en"/>
              <a:t>CWE for fixed issues</a:t>
            </a:r>
          </a:p>
          <a:p>
            <a:pPr lvl="0" rtl="0">
              <a:spcBef>
                <a:spcPts val="0"/>
              </a:spcBef>
              <a:buNone/>
            </a:pPr>
            <a:r>
              <a:rPr lang="en"/>
              <a:t>Consider audience for your metrics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idx="1" type="body"/>
          </p:nvPr>
        </p:nvSpPr>
        <p:spPr>
          <a:xfrm>
            <a:off x="457200" y="176159"/>
            <a:ext cx="8229600" cy="519600"/>
          </a:xfrm>
          <a:prstGeom prst="rect">
            <a:avLst/>
          </a:prstGeom>
        </p:spPr>
        <p:txBody>
          <a:bodyPr anchorCtr="0" anchor="t" bIns="91425" lIns="91425" rIns="91425" tIns="91425">
            <a:noAutofit/>
          </a:bodyPr>
          <a:lstStyle/>
          <a:p>
            <a:pPr lvl="0" rtl="0">
              <a:spcBef>
                <a:spcPts val="0"/>
              </a:spcBef>
              <a:buNone/>
            </a:pPr>
            <a:r>
              <a:rPr lang="en"/>
              <a:t>Embargos</a:t>
            </a:r>
          </a:p>
        </p:txBody>
      </p:sp>
      <p:pic>
        <p:nvPicPr>
          <p:cNvPr id="245" name="Shape 245"/>
          <p:cNvPicPr preferRelativeResize="0"/>
          <p:nvPr/>
        </p:nvPicPr>
        <p:blipFill>
          <a:blip r:embed="rId3">
            <a:alphaModFix/>
          </a:blip>
          <a:stretch>
            <a:fillRect/>
          </a:stretch>
        </p:blipFill>
        <p:spPr>
          <a:xfrm>
            <a:off x="5813812" y="873012"/>
            <a:ext cx="3190875" cy="3190875"/>
          </a:xfrm>
          <a:prstGeom prst="rect">
            <a:avLst/>
          </a:prstGeom>
          <a:noFill/>
          <a:ln>
            <a:noFill/>
          </a:ln>
        </p:spPr>
      </p:pic>
      <p:sp>
        <p:nvSpPr>
          <p:cNvPr id="246" name="Shape 246"/>
          <p:cNvSpPr txBox="1"/>
          <p:nvPr>
            <p:ph idx="2" type="body"/>
          </p:nvPr>
        </p:nvSpPr>
        <p:spPr>
          <a:xfrm>
            <a:off x="367300" y="1296175"/>
            <a:ext cx="3660300" cy="3158700"/>
          </a:xfrm>
          <a:prstGeom prst="rect">
            <a:avLst/>
          </a:prstGeom>
        </p:spPr>
        <p:txBody>
          <a:bodyPr anchorCtr="0" anchor="t" bIns="91425" lIns="91425" rIns="91425" tIns="91425">
            <a:noAutofit/>
          </a:bodyPr>
          <a:lstStyle/>
          <a:p>
            <a:pPr lvl="0">
              <a:spcBef>
                <a:spcPts val="0"/>
              </a:spcBef>
              <a:buNone/>
            </a:pPr>
            <a:r>
              <a:rPr lang="en"/>
              <a:t>Sometimes issues need to/are asked to be kept secret.  How will you deal with it?</a:t>
            </a:r>
          </a:p>
          <a:p>
            <a:pPr lvl="0">
              <a:spcBef>
                <a:spcPts val="0"/>
              </a:spcBef>
              <a:buNone/>
            </a:pPr>
            <a:r>
              <a:t/>
            </a:r>
            <a:endParaRPr/>
          </a:p>
          <a:p>
            <a:pPr lvl="0">
              <a:spcBef>
                <a:spcPts val="0"/>
              </a:spcBef>
              <a:buNone/>
            </a:pPr>
            <a:r>
              <a:rPr lang="en"/>
              <a:t>Is it in the best interest to the customer?</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idx="1" type="body"/>
          </p:nvPr>
        </p:nvSpPr>
        <p:spPr>
          <a:xfrm>
            <a:off x="457200" y="176159"/>
            <a:ext cx="8229600" cy="519600"/>
          </a:xfrm>
          <a:prstGeom prst="rect">
            <a:avLst/>
          </a:prstGeom>
        </p:spPr>
        <p:txBody>
          <a:bodyPr anchorCtr="0" anchor="t" bIns="91425" lIns="91425" rIns="91425" tIns="91425">
            <a:noAutofit/>
          </a:bodyPr>
          <a:lstStyle/>
          <a:p>
            <a:pPr indent="-228600" lvl="0" marL="457200" marR="0" rtl="0">
              <a:lnSpc>
                <a:spcPct val="100000"/>
              </a:lnSpc>
              <a:spcBef>
                <a:spcPts val="600"/>
              </a:spcBef>
              <a:spcAft>
                <a:spcPts val="0"/>
              </a:spcAft>
              <a:buClr>
                <a:srgbClr val="114454"/>
              </a:buClr>
              <a:buFont typeface="Nixie One"/>
            </a:pPr>
            <a:r>
              <a:rPr lang="en"/>
              <a:t>Product Registry</a:t>
            </a:r>
          </a:p>
        </p:txBody>
      </p:sp>
      <p:sp>
        <p:nvSpPr>
          <p:cNvPr id="252" name="Shape 252"/>
          <p:cNvSpPr txBox="1"/>
          <p:nvPr>
            <p:ph idx="4294967295" type="title"/>
          </p:nvPr>
        </p:nvSpPr>
        <p:spPr>
          <a:xfrm>
            <a:off x="1146025" y="530725"/>
            <a:ext cx="3208800" cy="1028700"/>
          </a:xfrm>
          <a:prstGeom prst="rect">
            <a:avLst/>
          </a:prstGeom>
        </p:spPr>
        <p:txBody>
          <a:bodyPr anchorCtr="0" anchor="ctr" bIns="91425" lIns="91425" rIns="91425" tIns="91425">
            <a:noAutofit/>
          </a:bodyPr>
          <a:lstStyle/>
          <a:p>
            <a:pPr lvl="0" rtl="0">
              <a:spcBef>
                <a:spcPts val="0"/>
              </a:spcBef>
              <a:buNone/>
            </a:pPr>
            <a:r>
              <a:rPr lang="en">
                <a:solidFill>
                  <a:schemeClr val="lt1"/>
                </a:solidFill>
              </a:rPr>
              <a:t>Maturity Improvement</a:t>
            </a:r>
          </a:p>
        </p:txBody>
      </p:sp>
      <p:pic>
        <p:nvPicPr>
          <p:cNvPr id="253" name="Shape 253"/>
          <p:cNvPicPr preferRelativeResize="0"/>
          <p:nvPr/>
        </p:nvPicPr>
        <p:blipFill>
          <a:blip r:embed="rId3">
            <a:alphaModFix/>
          </a:blip>
          <a:stretch>
            <a:fillRect/>
          </a:stretch>
        </p:blipFill>
        <p:spPr>
          <a:xfrm>
            <a:off x="4725194" y="1425799"/>
            <a:ext cx="4249404" cy="2821599"/>
          </a:xfrm>
          <a:prstGeom prst="rect">
            <a:avLst/>
          </a:prstGeom>
          <a:noFill/>
          <a:ln>
            <a:noFill/>
          </a:ln>
        </p:spPr>
      </p:pic>
      <p:sp>
        <p:nvSpPr>
          <p:cNvPr id="254" name="Shape 254"/>
          <p:cNvSpPr txBox="1"/>
          <p:nvPr>
            <p:ph idx="2" type="body"/>
          </p:nvPr>
        </p:nvSpPr>
        <p:spPr>
          <a:xfrm>
            <a:off x="367300" y="1296175"/>
            <a:ext cx="3660300" cy="3158700"/>
          </a:xfrm>
          <a:prstGeom prst="rect">
            <a:avLst/>
          </a:prstGeom>
        </p:spPr>
        <p:txBody>
          <a:bodyPr anchorCtr="0" anchor="t" bIns="91425" lIns="91425" rIns="91425" tIns="91425">
            <a:noAutofit/>
          </a:bodyPr>
          <a:lstStyle/>
          <a:p>
            <a:pPr indent="-355600" lvl="0" marL="457200" rtl="0">
              <a:spcBef>
                <a:spcPts val="0"/>
              </a:spcBef>
              <a:buSzPct val="100000"/>
            </a:pPr>
            <a:r>
              <a:rPr lang="en"/>
              <a:t>Name and alias names</a:t>
            </a:r>
          </a:p>
          <a:p>
            <a:pPr indent="-355600" lvl="0" marL="457200" rtl="0">
              <a:spcBef>
                <a:spcPts val="0"/>
              </a:spcBef>
              <a:buSzPct val="100000"/>
            </a:pPr>
            <a:r>
              <a:rPr lang="en"/>
              <a:t>What are you?</a:t>
            </a:r>
          </a:p>
          <a:p>
            <a:pPr indent="-355600" lvl="0" marL="457200" rtl="0">
              <a:spcBef>
                <a:spcPts val="0"/>
              </a:spcBef>
              <a:buSzPct val="100000"/>
            </a:pPr>
            <a:r>
              <a:rPr lang="en"/>
              <a:t>Functional BU</a:t>
            </a:r>
          </a:p>
          <a:p>
            <a:pPr indent="-355600" lvl="0" marL="457200" rtl="0">
              <a:spcBef>
                <a:spcPts val="0"/>
              </a:spcBef>
              <a:buSzPct val="100000"/>
            </a:pPr>
            <a:r>
              <a:rPr lang="en"/>
              <a:t>More info:</a:t>
            </a:r>
          </a:p>
          <a:p>
            <a:pPr indent="-355600" lvl="1" marL="914400" rtl="0">
              <a:spcBef>
                <a:spcPts val="0"/>
              </a:spcBef>
              <a:buSzPct val="100000"/>
            </a:pPr>
            <a:r>
              <a:rPr lang="en"/>
              <a:t>Product lifecycle</a:t>
            </a:r>
          </a:p>
          <a:p>
            <a:pPr indent="-355600" lvl="1" marL="914400" rtl="0">
              <a:spcBef>
                <a:spcPts val="0"/>
              </a:spcBef>
              <a:buSzPct val="100000"/>
            </a:pPr>
            <a:r>
              <a:rPr lang="en"/>
              <a:t>Supported versions</a:t>
            </a:r>
          </a:p>
          <a:p>
            <a:pPr indent="-355600" lvl="1" marL="914400" rtl="0">
              <a:spcBef>
                <a:spcPts val="0"/>
              </a:spcBef>
              <a:buSzPct val="100000"/>
            </a:pPr>
            <a:r>
              <a:rPr lang="en"/>
              <a:t>Release schedule</a:t>
            </a:r>
          </a:p>
          <a:p>
            <a:pPr indent="-355600" lvl="1" marL="914400" rtl="0">
              <a:spcBef>
                <a:spcPts val="0"/>
              </a:spcBef>
              <a:buSzPct val="100000"/>
            </a:pPr>
            <a:r>
              <a:rPr lang="en"/>
              <a:t>Partners</a:t>
            </a:r>
          </a:p>
          <a:p>
            <a:pPr indent="-355600" lvl="1" marL="914400" rtl="0">
              <a:spcBef>
                <a:spcPts val="0"/>
              </a:spcBef>
              <a:buSzPct val="100000"/>
            </a:pPr>
            <a:r>
              <a:rPr lang="en"/>
              <a:t>Download page</a:t>
            </a:r>
          </a:p>
          <a:p>
            <a:pPr indent="-355600" lvl="1" marL="914400" rtl="0">
              <a:spcBef>
                <a:spcPts val="0"/>
              </a:spcBef>
              <a:buSzPct val="100000"/>
            </a:pPr>
            <a:r>
              <a:rPr lang="en"/>
              <a:t>OSS dependencies</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idx="4294967295" type="ctrTitle"/>
          </p:nvPr>
        </p:nvSpPr>
        <p:spPr>
          <a:xfrm>
            <a:off x="685800" y="499125"/>
            <a:ext cx="6593700" cy="759900"/>
          </a:xfrm>
          <a:prstGeom prst="rect">
            <a:avLst/>
          </a:prstGeom>
        </p:spPr>
        <p:txBody>
          <a:bodyPr anchorCtr="0" anchor="ctr" bIns="91425" lIns="91425" rIns="91425" tIns="91425">
            <a:noAutofit/>
          </a:bodyPr>
          <a:lstStyle/>
          <a:p>
            <a:pPr lvl="0">
              <a:spcBef>
                <a:spcPts val="0"/>
              </a:spcBef>
              <a:buNone/>
            </a:pPr>
            <a:r>
              <a:rPr lang="en"/>
              <a:t>Hello there!</a:t>
            </a:r>
          </a:p>
        </p:txBody>
      </p:sp>
      <p:sp>
        <p:nvSpPr>
          <p:cNvPr id="115" name="Shape 115"/>
          <p:cNvSpPr txBox="1"/>
          <p:nvPr>
            <p:ph idx="4294967295" type="subTitle"/>
          </p:nvPr>
        </p:nvSpPr>
        <p:spPr>
          <a:xfrm>
            <a:off x="685800" y="985150"/>
            <a:ext cx="3861600" cy="1026300"/>
          </a:xfrm>
          <a:prstGeom prst="rect">
            <a:avLst/>
          </a:prstGeom>
        </p:spPr>
        <p:txBody>
          <a:bodyPr anchorCtr="0" anchor="ctr" bIns="91425" lIns="91425" rIns="91425" tIns="91425">
            <a:noAutofit/>
          </a:bodyPr>
          <a:lstStyle/>
          <a:p>
            <a:pPr lvl="0" rtl="0">
              <a:spcBef>
                <a:spcPts val="0"/>
              </a:spcBef>
              <a:buNone/>
            </a:pPr>
            <a:r>
              <a:rPr b="1" lang="en" sz="2400">
                <a:solidFill>
                  <a:srgbClr val="FFFFFF"/>
                </a:solidFill>
              </a:rPr>
              <a:t>Lisa Bradley, NVIDIA</a:t>
            </a:r>
          </a:p>
        </p:txBody>
      </p:sp>
      <p:sp>
        <p:nvSpPr>
          <p:cNvPr id="116" name="Shape 116"/>
          <p:cNvSpPr txBox="1"/>
          <p:nvPr>
            <p:ph idx="4294967295" type="subTitle"/>
          </p:nvPr>
        </p:nvSpPr>
        <p:spPr>
          <a:xfrm>
            <a:off x="5940675" y="1248400"/>
            <a:ext cx="2751000" cy="499800"/>
          </a:xfrm>
          <a:prstGeom prst="rect">
            <a:avLst/>
          </a:prstGeom>
        </p:spPr>
        <p:txBody>
          <a:bodyPr anchorCtr="0" anchor="ctr" bIns="91425" lIns="91425" rIns="91425" tIns="91425">
            <a:noAutofit/>
          </a:bodyPr>
          <a:lstStyle/>
          <a:p>
            <a:pPr lvl="0" rtl="0">
              <a:spcBef>
                <a:spcPts val="0"/>
              </a:spcBef>
              <a:buNone/>
            </a:pPr>
            <a:r>
              <a:rPr b="1" lang="en" sz="2400">
                <a:solidFill>
                  <a:srgbClr val="FFFFFF"/>
                </a:solidFill>
              </a:rPr>
              <a:t>CRob, Red Hat</a:t>
            </a:r>
          </a:p>
        </p:txBody>
      </p:sp>
      <p:pic>
        <p:nvPicPr>
          <p:cNvPr id="117" name="Shape 117"/>
          <p:cNvPicPr preferRelativeResize="0"/>
          <p:nvPr/>
        </p:nvPicPr>
        <p:blipFill>
          <a:blip r:embed="rId3">
            <a:alphaModFix/>
          </a:blip>
          <a:stretch>
            <a:fillRect/>
          </a:stretch>
        </p:blipFill>
        <p:spPr>
          <a:xfrm>
            <a:off x="5940674" y="1894550"/>
            <a:ext cx="2507824" cy="2978974"/>
          </a:xfrm>
          <a:prstGeom prst="rect">
            <a:avLst/>
          </a:prstGeom>
          <a:noFill/>
          <a:ln>
            <a:noFill/>
          </a:ln>
        </p:spPr>
      </p:pic>
      <p:pic>
        <p:nvPicPr>
          <p:cNvPr descr="organized-chaos-with-a-twist-frisco-856x1024.jpg" id="118" name="Shape 118"/>
          <p:cNvPicPr preferRelativeResize="0"/>
          <p:nvPr/>
        </p:nvPicPr>
        <p:blipFill rotWithShape="1">
          <a:blip r:embed="rId4">
            <a:alphaModFix/>
          </a:blip>
          <a:srcRect b="9477" l="0" r="0" t="0"/>
          <a:stretch/>
        </p:blipFill>
        <p:spPr>
          <a:xfrm>
            <a:off x="868300" y="1894549"/>
            <a:ext cx="2750999" cy="2978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ctrTitle"/>
          </p:nvPr>
        </p:nvSpPr>
        <p:spPr>
          <a:xfrm>
            <a:off x="3966025" y="3156200"/>
            <a:ext cx="4505700" cy="1159800"/>
          </a:xfrm>
          <a:prstGeom prst="rect">
            <a:avLst/>
          </a:prstGeom>
        </p:spPr>
        <p:txBody>
          <a:bodyPr anchorCtr="0" anchor="b" bIns="91425" lIns="91425" rIns="91425" tIns="91425">
            <a:noAutofit/>
          </a:bodyPr>
          <a:lstStyle/>
          <a:p>
            <a:pPr lvl="0" rtl="0">
              <a:spcBef>
                <a:spcPts val="0"/>
              </a:spcBef>
              <a:buNone/>
            </a:pPr>
            <a:r>
              <a:rPr lang="en" sz="4600"/>
              <a:t>Expert</a:t>
            </a:r>
          </a:p>
        </p:txBody>
      </p:sp>
      <p:sp>
        <p:nvSpPr>
          <p:cNvPr id="260" name="Shape 260"/>
          <p:cNvSpPr txBox="1"/>
          <p:nvPr>
            <p:ph idx="1" type="subTitle"/>
          </p:nvPr>
        </p:nvSpPr>
        <p:spPr>
          <a:xfrm>
            <a:off x="4113587" y="4398250"/>
            <a:ext cx="4505700" cy="784800"/>
          </a:xfrm>
          <a:prstGeom prst="rect">
            <a:avLst/>
          </a:prstGeom>
        </p:spPr>
        <p:txBody>
          <a:bodyPr anchorCtr="0" anchor="t" bIns="91425" lIns="91425" rIns="91425" tIns="91425">
            <a:noAutofit/>
          </a:bodyPr>
          <a:lstStyle/>
          <a:p>
            <a:pPr lvl="0" rtl="0">
              <a:spcBef>
                <a:spcPts val="0"/>
              </a:spcBef>
              <a:buNone/>
            </a:pPr>
            <a:r>
              <a:rPr lang="en"/>
              <a:t>It really is all flying cars and silver spacesuits...</a:t>
            </a:r>
          </a:p>
        </p:txBody>
      </p:sp>
      <p:sp>
        <p:nvSpPr>
          <p:cNvPr id="261" name="Shape 261"/>
          <p:cNvSpPr txBox="1"/>
          <p:nvPr/>
        </p:nvSpPr>
        <p:spPr>
          <a:xfrm>
            <a:off x="0" y="503350"/>
            <a:ext cx="3471300" cy="3818700"/>
          </a:xfrm>
          <a:prstGeom prst="rect">
            <a:avLst/>
          </a:prstGeom>
          <a:noFill/>
          <a:ln>
            <a:noFill/>
          </a:ln>
        </p:spPr>
        <p:txBody>
          <a:bodyPr anchorCtr="0" anchor="ctr" bIns="91425" lIns="91425" rIns="91425" tIns="91425">
            <a:noAutofit/>
          </a:bodyPr>
          <a:lstStyle/>
          <a:p>
            <a:pPr lvl="0" rtl="0" algn="ctr">
              <a:spcBef>
                <a:spcPts val="0"/>
              </a:spcBef>
              <a:buNone/>
            </a:pPr>
            <a:r>
              <a:rPr lang="en" sz="15000">
                <a:solidFill>
                  <a:srgbClr val="18637B"/>
                </a:solidFill>
                <a:latin typeface="Roboto Slab"/>
                <a:ea typeface="Roboto Slab"/>
                <a:cs typeface="Roboto Slab"/>
                <a:sym typeface="Roboto Slab"/>
              </a:rPr>
              <a:t>4-5</a:t>
            </a:r>
          </a:p>
        </p:txBody>
      </p:sp>
      <p:pic>
        <p:nvPicPr>
          <p:cNvPr id="262" name="Shape 262"/>
          <p:cNvPicPr preferRelativeResize="0"/>
          <p:nvPr/>
        </p:nvPicPr>
        <p:blipFill>
          <a:blip r:embed="rId3">
            <a:alphaModFix/>
          </a:blip>
          <a:stretch>
            <a:fillRect/>
          </a:stretch>
        </p:blipFill>
        <p:spPr>
          <a:xfrm>
            <a:off x="4075375" y="116850"/>
            <a:ext cx="4389300" cy="2961375"/>
          </a:xfrm>
          <a:prstGeom prst="rect">
            <a:avLst/>
          </a:prstGeom>
          <a:noFill/>
          <a:ln>
            <a:noFill/>
          </a:ln>
        </p:spPr>
      </p:pic>
      <p:pic>
        <p:nvPicPr>
          <p:cNvPr id="263" name="Shape 263"/>
          <p:cNvPicPr preferRelativeResize="0"/>
          <p:nvPr/>
        </p:nvPicPr>
        <p:blipFill>
          <a:blip r:embed="rId4">
            <a:alphaModFix/>
          </a:blip>
          <a:stretch>
            <a:fillRect/>
          </a:stretch>
        </p:blipFill>
        <p:spPr>
          <a:xfrm>
            <a:off x="0" y="3842325"/>
            <a:ext cx="3471300" cy="648249"/>
          </a:xfrm>
          <a:prstGeom prst="rect">
            <a:avLst/>
          </a:prstGeom>
          <a:noFill/>
          <a:ln>
            <a:noFill/>
          </a:ln>
        </p:spPr>
      </p:pic>
      <p:pic>
        <p:nvPicPr>
          <p:cNvPr id="264" name="Shape 264"/>
          <p:cNvPicPr preferRelativeResize="0"/>
          <p:nvPr/>
        </p:nvPicPr>
        <p:blipFill>
          <a:blip r:embed="rId5">
            <a:alphaModFix/>
          </a:blip>
          <a:stretch>
            <a:fillRect/>
          </a:stretch>
        </p:blipFill>
        <p:spPr>
          <a:xfrm>
            <a:off x="-18300" y="4490575"/>
            <a:ext cx="3489600" cy="64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1146025" y="530725"/>
            <a:ext cx="3208800" cy="1028700"/>
          </a:xfrm>
          <a:prstGeom prst="rect">
            <a:avLst/>
          </a:prstGeom>
        </p:spPr>
        <p:txBody>
          <a:bodyPr anchorCtr="0" anchor="ctr" bIns="91425" lIns="91425" rIns="91425" tIns="91425">
            <a:noAutofit/>
          </a:bodyPr>
          <a:lstStyle/>
          <a:p>
            <a:pPr lvl="0">
              <a:spcBef>
                <a:spcPts val="0"/>
              </a:spcBef>
              <a:buNone/>
            </a:pPr>
            <a:r>
              <a:rPr lang="en"/>
              <a:t>The Future of PSIRTs</a:t>
            </a:r>
          </a:p>
        </p:txBody>
      </p:sp>
      <p:pic>
        <p:nvPicPr>
          <p:cNvPr id="270" name="Shape 270"/>
          <p:cNvPicPr preferRelativeResize="0"/>
          <p:nvPr/>
        </p:nvPicPr>
        <p:blipFill>
          <a:blip r:embed="rId3">
            <a:alphaModFix/>
          </a:blip>
          <a:stretch>
            <a:fillRect/>
          </a:stretch>
        </p:blipFill>
        <p:spPr>
          <a:xfrm>
            <a:off x="5219050" y="760150"/>
            <a:ext cx="3810000" cy="3810000"/>
          </a:xfrm>
          <a:prstGeom prst="rect">
            <a:avLst/>
          </a:prstGeom>
          <a:noFill/>
          <a:ln>
            <a:noFill/>
          </a:ln>
        </p:spPr>
      </p:pic>
      <p:sp>
        <p:nvSpPr>
          <p:cNvPr id="271" name="Shape 271"/>
          <p:cNvSpPr txBox="1"/>
          <p:nvPr>
            <p:ph idx="4294967295" type="body"/>
          </p:nvPr>
        </p:nvSpPr>
        <p:spPr>
          <a:xfrm>
            <a:off x="960800" y="1691850"/>
            <a:ext cx="3660300" cy="3158700"/>
          </a:xfrm>
          <a:prstGeom prst="rect">
            <a:avLst/>
          </a:prstGeom>
        </p:spPr>
        <p:txBody>
          <a:bodyPr anchorCtr="0" anchor="t" bIns="91425" lIns="91425" rIns="91425" tIns="91425">
            <a:noAutofit/>
          </a:bodyPr>
          <a:lstStyle/>
          <a:p>
            <a:pPr lvl="0" rtl="0">
              <a:spcBef>
                <a:spcPts val="0"/>
              </a:spcBef>
              <a:buNone/>
            </a:pPr>
            <a:r>
              <a:rPr lang="en" sz="2000">
                <a:latin typeface="Trebuchet MS"/>
                <a:ea typeface="Trebuchet MS"/>
                <a:cs typeface="Trebuchet MS"/>
                <a:sym typeface="Trebuchet MS"/>
              </a:rPr>
              <a:t>So you’ve got a PSIRT, and you’ve got some process and tooling, you’re doing some stuff….what next?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Advanced process and policies</a:t>
            </a:r>
          </a:p>
        </p:txBody>
      </p:sp>
      <p:sp>
        <p:nvSpPr>
          <p:cNvPr id="277" name="Shape 277"/>
          <p:cNvSpPr txBox="1"/>
          <p:nvPr>
            <p:ph idx="2" type="body"/>
          </p:nvPr>
        </p:nvSpPr>
        <p:spPr>
          <a:xfrm>
            <a:off x="367300" y="1296175"/>
            <a:ext cx="3660300" cy="3158700"/>
          </a:xfrm>
          <a:prstGeom prst="rect">
            <a:avLst/>
          </a:prstGeom>
        </p:spPr>
        <p:txBody>
          <a:bodyPr anchorCtr="0" anchor="t" bIns="91425" lIns="91425" rIns="91425" tIns="91425">
            <a:noAutofit/>
          </a:bodyPr>
          <a:lstStyle/>
          <a:p>
            <a:pPr lvl="0">
              <a:spcBef>
                <a:spcPts val="0"/>
              </a:spcBef>
              <a:buNone/>
            </a:pPr>
            <a:r>
              <a:rPr lang="en"/>
              <a:t>Expedited Process</a:t>
            </a:r>
          </a:p>
          <a:p>
            <a:pPr indent="-228600" lvl="0" marL="457200">
              <a:spcBef>
                <a:spcPts val="0"/>
              </a:spcBef>
            </a:pPr>
            <a:r>
              <a:rPr lang="en"/>
              <a:t>Whatever you call it, High Touch, Media events, Branded flaw, </a:t>
            </a:r>
            <a:r>
              <a:rPr lang="en"/>
              <a:t>Expedited</a:t>
            </a:r>
            <a:r>
              <a:rPr lang="en"/>
              <a:t>, yada yada… what do you plan to DO about it WHEN it happens?</a:t>
            </a:r>
          </a:p>
        </p:txBody>
      </p:sp>
      <p:pic>
        <p:nvPicPr>
          <p:cNvPr id="278" name="Shape 278"/>
          <p:cNvPicPr preferRelativeResize="0"/>
          <p:nvPr/>
        </p:nvPicPr>
        <p:blipFill>
          <a:blip r:embed="rId3">
            <a:alphaModFix/>
          </a:blip>
          <a:stretch>
            <a:fillRect/>
          </a:stretch>
        </p:blipFill>
        <p:spPr>
          <a:xfrm>
            <a:off x="5207500" y="1357762"/>
            <a:ext cx="3810000" cy="216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idx="4294967295" type="title"/>
          </p:nvPr>
        </p:nvSpPr>
        <p:spPr>
          <a:xfrm>
            <a:off x="1146025" y="530725"/>
            <a:ext cx="3208800" cy="1028700"/>
          </a:xfrm>
          <a:prstGeom prst="rect">
            <a:avLst/>
          </a:prstGeom>
        </p:spPr>
        <p:txBody>
          <a:bodyPr anchorCtr="0" anchor="ctr" bIns="91425" lIns="91425" rIns="91425" tIns="91425">
            <a:noAutofit/>
          </a:bodyPr>
          <a:lstStyle/>
          <a:p>
            <a:pPr lvl="0" rtl="0">
              <a:spcBef>
                <a:spcPts val="0"/>
              </a:spcBef>
              <a:buNone/>
            </a:pPr>
            <a:r>
              <a:rPr lang="en"/>
              <a:t>Dependency Management</a:t>
            </a:r>
          </a:p>
        </p:txBody>
      </p:sp>
      <p:pic>
        <p:nvPicPr>
          <p:cNvPr id="284" name="Shape 284"/>
          <p:cNvPicPr preferRelativeResize="0"/>
          <p:nvPr/>
        </p:nvPicPr>
        <p:blipFill>
          <a:blip r:embed="rId3">
            <a:alphaModFix/>
          </a:blip>
          <a:stretch>
            <a:fillRect/>
          </a:stretch>
        </p:blipFill>
        <p:spPr>
          <a:xfrm>
            <a:off x="5428699" y="1047525"/>
            <a:ext cx="3599474" cy="3048450"/>
          </a:xfrm>
          <a:prstGeom prst="rect">
            <a:avLst/>
          </a:prstGeom>
          <a:noFill/>
          <a:ln>
            <a:noFill/>
          </a:ln>
        </p:spPr>
      </p:pic>
      <p:sp>
        <p:nvSpPr>
          <p:cNvPr id="285" name="Shape 285"/>
          <p:cNvSpPr txBox="1"/>
          <p:nvPr>
            <p:ph idx="2" type="body"/>
          </p:nvPr>
        </p:nvSpPr>
        <p:spPr>
          <a:xfrm>
            <a:off x="367300" y="1296175"/>
            <a:ext cx="4639200" cy="3158700"/>
          </a:xfrm>
          <a:prstGeom prst="rect">
            <a:avLst/>
          </a:prstGeom>
        </p:spPr>
        <p:txBody>
          <a:bodyPr anchorCtr="0" anchor="t" bIns="91425" lIns="91425" rIns="91425" tIns="91425">
            <a:noAutofit/>
          </a:bodyPr>
          <a:lstStyle/>
          <a:p>
            <a:pPr lvl="0" rtl="0">
              <a:spcBef>
                <a:spcPts val="0"/>
              </a:spcBef>
              <a:buNone/>
            </a:pPr>
            <a:r>
              <a:rPr lang="en">
                <a:solidFill>
                  <a:schemeClr val="dk1"/>
                </a:solidFill>
              </a:rPr>
              <a:t>Do you really KNOW what’s inside your products?</a:t>
            </a:r>
          </a:p>
          <a:p>
            <a:pPr indent="-228600" lvl="0" marL="457200" rtl="0">
              <a:spcBef>
                <a:spcPts val="0"/>
              </a:spcBef>
              <a:buClr>
                <a:schemeClr val="dk1"/>
              </a:buClr>
            </a:pPr>
            <a:r>
              <a:rPr lang="en">
                <a:solidFill>
                  <a:schemeClr val="dk1"/>
                </a:solidFill>
              </a:rPr>
              <a:t>How are you tracking what your devs are “baking in”?</a:t>
            </a:r>
          </a:p>
          <a:p>
            <a:pPr indent="-228600" lvl="0" marL="457200">
              <a:spcBef>
                <a:spcPts val="0"/>
              </a:spcBef>
              <a:buClr>
                <a:schemeClr val="dk1"/>
              </a:buClr>
            </a:pPr>
            <a:r>
              <a:rPr lang="en">
                <a:solidFill>
                  <a:schemeClr val="dk1"/>
                </a:solidFill>
              </a:rPr>
              <a:t>What will you do when THEIR stuff breaks?</a:t>
            </a:r>
            <a:br>
              <a:rPr lang="en">
                <a:solidFill>
                  <a:schemeClr val="dk1"/>
                </a:solidFill>
              </a:rPr>
            </a:br>
          </a:p>
        </p:txBody>
      </p:sp>
      <p:sp>
        <p:nvSpPr>
          <p:cNvPr id="286" name="Shape 286"/>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Dependency Management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pic>
        <p:nvPicPr>
          <p:cNvPr id="291" name="Shape 291"/>
          <p:cNvPicPr preferRelativeResize="0"/>
          <p:nvPr/>
        </p:nvPicPr>
        <p:blipFill>
          <a:blip r:embed="rId3">
            <a:alphaModFix/>
          </a:blip>
          <a:stretch>
            <a:fillRect/>
          </a:stretch>
        </p:blipFill>
        <p:spPr>
          <a:xfrm>
            <a:off x="6166324" y="501525"/>
            <a:ext cx="2859675" cy="3814799"/>
          </a:xfrm>
          <a:prstGeom prst="rect">
            <a:avLst/>
          </a:prstGeom>
          <a:noFill/>
          <a:ln>
            <a:noFill/>
          </a:ln>
        </p:spPr>
      </p:pic>
      <p:sp>
        <p:nvSpPr>
          <p:cNvPr id="292" name="Shape 292"/>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End-of-Lifecycle</a:t>
            </a:r>
          </a:p>
        </p:txBody>
      </p:sp>
      <p:sp>
        <p:nvSpPr>
          <p:cNvPr id="293" name="Shape 293"/>
          <p:cNvSpPr txBox="1"/>
          <p:nvPr>
            <p:ph idx="2" type="body"/>
          </p:nvPr>
        </p:nvSpPr>
        <p:spPr>
          <a:xfrm>
            <a:off x="367300" y="1296175"/>
            <a:ext cx="5303100" cy="3158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lang="en">
                <a:solidFill>
                  <a:schemeClr val="dk1"/>
                </a:solidFill>
              </a:rPr>
              <a:t>Is it really a lifecycle if nothing ever dies?</a:t>
            </a:r>
          </a:p>
          <a:p>
            <a:pPr lvl="0" rtl="0">
              <a:spcBef>
                <a:spcPts val="0"/>
              </a:spcBef>
              <a:buClr>
                <a:schemeClr val="dk1"/>
              </a:buClr>
              <a:buSzPct val="55000"/>
              <a:buFont typeface="Arial"/>
              <a:buNone/>
            </a:pPr>
            <a:r>
              <a:t/>
            </a:r>
            <a:endParaRPr>
              <a:solidFill>
                <a:schemeClr val="dk1"/>
              </a:solidFill>
            </a:endParaRPr>
          </a:p>
          <a:p>
            <a:pPr indent="-228600" lvl="0" marL="457200" rtl="0">
              <a:spcBef>
                <a:spcPts val="0"/>
              </a:spcBef>
              <a:buClr>
                <a:schemeClr val="dk1"/>
              </a:buClr>
            </a:pPr>
            <a:r>
              <a:rPr lang="en">
                <a:solidFill>
                  <a:schemeClr val="dk1"/>
                </a:solidFill>
              </a:rPr>
              <a:t>Know thy Customers</a:t>
            </a:r>
          </a:p>
          <a:p>
            <a:pPr indent="-228600" lvl="0" marL="457200" rtl="0">
              <a:spcBef>
                <a:spcPts val="0"/>
              </a:spcBef>
              <a:buClr>
                <a:schemeClr val="dk1"/>
              </a:buClr>
            </a:pPr>
            <a:r>
              <a:rPr b="1" lang="en">
                <a:solidFill>
                  <a:schemeClr val="dk1"/>
                </a:solidFill>
              </a:rPr>
              <a:t>DON’T LET SALES DEFINE YOUR LIFECYCLE!!!!!!!!!!!!!!!!!!!!!!!!!!!!!!!!</a:t>
            </a:r>
          </a:p>
          <a:p>
            <a:pPr indent="-228600" lvl="0" marL="457200" rtl="0">
              <a:spcBef>
                <a:spcPts val="0"/>
              </a:spcBef>
              <a:buClr>
                <a:schemeClr val="dk1"/>
              </a:buClr>
            </a:pPr>
            <a:r>
              <a:rPr lang="en">
                <a:solidFill>
                  <a:schemeClr val="dk1"/>
                </a:solidFill>
              </a:rPr>
              <a:t>How are products EoL communicated?</a:t>
            </a:r>
          </a:p>
          <a:p>
            <a:pPr indent="-228600" lvl="0" marL="457200" rtl="0">
              <a:spcBef>
                <a:spcPts val="0"/>
              </a:spcBef>
              <a:buClr>
                <a:schemeClr val="dk1"/>
              </a:buClr>
            </a:pPr>
            <a:r>
              <a:rPr lang="en">
                <a:solidFill>
                  <a:schemeClr val="dk1"/>
                </a:solidFill>
              </a:rPr>
              <a:t>Do you use a Phased approach?</a:t>
            </a:r>
          </a:p>
          <a:p>
            <a:pPr indent="-228600" lvl="0" marL="457200" rtl="0">
              <a:spcBef>
                <a:spcPts val="0"/>
              </a:spcBef>
              <a:buClr>
                <a:schemeClr val="dk1"/>
              </a:buClr>
            </a:pPr>
            <a:r>
              <a:rPr lang="en">
                <a:solidFill>
                  <a:schemeClr val="dk1"/>
                </a:solidFill>
              </a:rPr>
              <a:t>When the lifecycle changes, what are you going to do?  Can it change?</a:t>
            </a:r>
          </a:p>
          <a:p>
            <a:pPr indent="-228600" lvl="0" marL="457200" rtl="0">
              <a:spcBef>
                <a:spcPts val="0"/>
              </a:spcBef>
              <a:buClr>
                <a:schemeClr val="dk1"/>
              </a:buClr>
            </a:pPr>
            <a:r>
              <a:rPr lang="en">
                <a:solidFill>
                  <a:schemeClr val="dk1"/>
                </a:solidFill>
              </a:rPr>
              <a:t>How are you managing “bundled” products?</a:t>
            </a:r>
          </a:p>
          <a:p>
            <a:pPr lvl="0" rt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idx="4294967295" type="title"/>
          </p:nvPr>
        </p:nvSpPr>
        <p:spPr>
          <a:xfrm>
            <a:off x="1146025" y="530725"/>
            <a:ext cx="3208800" cy="1028700"/>
          </a:xfrm>
          <a:prstGeom prst="rect">
            <a:avLst/>
          </a:prstGeom>
        </p:spPr>
        <p:txBody>
          <a:bodyPr anchorCtr="0" anchor="ctr" bIns="91425" lIns="91425" rIns="91425" tIns="91425">
            <a:noAutofit/>
          </a:bodyPr>
          <a:lstStyle/>
          <a:p>
            <a:pPr lvl="0">
              <a:spcBef>
                <a:spcPts val="0"/>
              </a:spcBef>
              <a:buNone/>
            </a:pPr>
            <a:r>
              <a:rPr lang="en"/>
              <a:t>Will we ever get here?</a:t>
            </a:r>
          </a:p>
        </p:txBody>
      </p:sp>
      <p:sp>
        <p:nvSpPr>
          <p:cNvPr id="299" name="Shape 299"/>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Bug Bounties</a:t>
            </a:r>
          </a:p>
        </p:txBody>
      </p:sp>
      <p:pic>
        <p:nvPicPr>
          <p:cNvPr id="300" name="Shape 300"/>
          <p:cNvPicPr preferRelativeResize="0"/>
          <p:nvPr/>
        </p:nvPicPr>
        <p:blipFill>
          <a:blip r:embed="rId3">
            <a:alphaModFix/>
          </a:blip>
          <a:stretch>
            <a:fillRect/>
          </a:stretch>
        </p:blipFill>
        <p:spPr>
          <a:xfrm>
            <a:off x="5169875" y="666750"/>
            <a:ext cx="3810000" cy="3810000"/>
          </a:xfrm>
          <a:prstGeom prst="rect">
            <a:avLst/>
          </a:prstGeom>
          <a:noFill/>
          <a:ln>
            <a:noFill/>
          </a:ln>
        </p:spPr>
      </p:pic>
      <p:sp>
        <p:nvSpPr>
          <p:cNvPr id="301" name="Shape 301"/>
          <p:cNvSpPr txBox="1"/>
          <p:nvPr>
            <p:ph idx="2" type="body"/>
          </p:nvPr>
        </p:nvSpPr>
        <p:spPr>
          <a:xfrm>
            <a:off x="367300" y="1296175"/>
            <a:ext cx="3660300" cy="3158700"/>
          </a:xfrm>
          <a:prstGeom prst="rect">
            <a:avLst/>
          </a:prstGeom>
        </p:spPr>
        <p:txBody>
          <a:bodyPr anchorCtr="0" anchor="t" bIns="91425" lIns="91425" rIns="91425" tIns="91425">
            <a:noAutofit/>
          </a:bodyPr>
          <a:lstStyle/>
          <a:p>
            <a:pPr lvl="0">
              <a:spcBef>
                <a:spcPts val="0"/>
              </a:spcBef>
              <a:buNone/>
            </a:pPr>
            <a:r>
              <a:rPr lang="en"/>
              <a:t>This is a thing that exists.  You may or may not elect to participate.</a:t>
            </a:r>
          </a:p>
          <a:p>
            <a:pPr lvl="0">
              <a:spcBef>
                <a:spcPts val="0"/>
              </a:spcBef>
              <a:buNone/>
            </a:pPr>
            <a:r>
              <a:t/>
            </a:r>
            <a:endParaRPr/>
          </a:p>
          <a:p>
            <a:pPr indent="-228600" lvl="0" marL="457200">
              <a:spcBef>
                <a:spcPts val="0"/>
              </a:spcBef>
            </a:pPr>
            <a:r>
              <a:rPr lang="en"/>
              <a:t>You will be contacted by people brokering vulns.  What will you do?</a:t>
            </a:r>
          </a:p>
          <a:p>
            <a:pPr indent="-228600" lvl="0" marL="457200">
              <a:spcBef>
                <a:spcPts val="0"/>
              </a:spcBef>
            </a:pPr>
            <a:r>
              <a:rPr lang="en"/>
              <a:t>B.B.’s do offer private services.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4769774" y="2293850"/>
            <a:ext cx="4307350" cy="2786599"/>
          </a:xfrm>
          <a:prstGeom prst="rect">
            <a:avLst/>
          </a:prstGeom>
          <a:noFill/>
          <a:ln>
            <a:noFill/>
          </a:ln>
        </p:spPr>
      </p:pic>
      <p:pic>
        <p:nvPicPr>
          <p:cNvPr id="307" name="Shape 307"/>
          <p:cNvPicPr preferRelativeResize="0"/>
          <p:nvPr/>
        </p:nvPicPr>
        <p:blipFill>
          <a:blip r:embed="rId4">
            <a:alphaModFix/>
          </a:blip>
          <a:stretch>
            <a:fillRect/>
          </a:stretch>
        </p:blipFill>
        <p:spPr>
          <a:xfrm>
            <a:off x="4504250" y="144100"/>
            <a:ext cx="4639749" cy="2149750"/>
          </a:xfrm>
          <a:prstGeom prst="rect">
            <a:avLst/>
          </a:prstGeom>
          <a:noFill/>
          <a:ln>
            <a:noFill/>
          </a:ln>
        </p:spPr>
      </p:pic>
      <p:sp>
        <p:nvSpPr>
          <p:cNvPr id="308" name="Shape 308"/>
          <p:cNvSpPr txBox="1"/>
          <p:nvPr>
            <p:ph idx="2" type="body"/>
          </p:nvPr>
        </p:nvSpPr>
        <p:spPr>
          <a:xfrm>
            <a:off x="367300" y="1296175"/>
            <a:ext cx="4207200" cy="3158700"/>
          </a:xfrm>
          <a:prstGeom prst="rect">
            <a:avLst/>
          </a:prstGeom>
        </p:spPr>
        <p:txBody>
          <a:bodyPr anchorCtr="0" anchor="t" bIns="91425" lIns="91425" rIns="91425" tIns="91425">
            <a:noAutofit/>
          </a:bodyPr>
          <a:lstStyle/>
          <a:p>
            <a:pPr lvl="0" rtl="0">
              <a:spcBef>
                <a:spcPts val="0"/>
              </a:spcBef>
              <a:buNone/>
            </a:pPr>
            <a:r>
              <a:rPr lang="en"/>
              <a:t>Using methods like STRIDE, threat modeling, risks matrixes, Options &amp; Impacts, or others  can help the PSIRT convey the level of Risk the organization is facing.</a:t>
            </a:r>
          </a:p>
          <a:p>
            <a:pPr lvl="0" rtl="0">
              <a:spcBef>
                <a:spcPts val="0"/>
              </a:spcBef>
              <a:buNone/>
            </a:pPr>
            <a:r>
              <a:t/>
            </a:r>
            <a:endParaRPr/>
          </a:p>
          <a:p>
            <a:pPr lvl="0" rtl="0">
              <a:spcBef>
                <a:spcPts val="0"/>
              </a:spcBef>
              <a:buNone/>
            </a:pPr>
            <a:r>
              <a:rPr lang="en"/>
              <a:t>Once you get here, think about determining the costs of vulnerabilities &amp; vuln mgmt.</a:t>
            </a:r>
          </a:p>
          <a:p>
            <a:pPr lvl="0">
              <a:spcBef>
                <a:spcPts val="0"/>
              </a:spcBef>
              <a:buNone/>
            </a:pPr>
            <a:r>
              <a:t/>
            </a:r>
            <a:endParaRPr/>
          </a:p>
        </p:txBody>
      </p:sp>
      <p:sp>
        <p:nvSpPr>
          <p:cNvPr id="309" name="Shape 309"/>
          <p:cNvSpPr txBox="1"/>
          <p:nvPr>
            <p:ph idx="1" type="body"/>
          </p:nvPr>
        </p:nvSpPr>
        <p:spPr>
          <a:xfrm>
            <a:off x="457200" y="176159"/>
            <a:ext cx="8229600" cy="519600"/>
          </a:xfrm>
          <a:prstGeom prst="rect">
            <a:avLst/>
          </a:prstGeom>
        </p:spPr>
        <p:txBody>
          <a:bodyPr anchorCtr="0" anchor="t" bIns="91425" lIns="91425" rIns="91425" tIns="91425">
            <a:noAutofit/>
          </a:bodyPr>
          <a:lstStyle/>
          <a:p>
            <a:pPr lvl="0" algn="l">
              <a:spcBef>
                <a:spcPts val="0"/>
              </a:spcBef>
              <a:buNone/>
            </a:pPr>
            <a:r>
              <a:rPr lang="en"/>
              <a:t>Advanced Risk Management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pic>
        <p:nvPicPr>
          <p:cNvPr id="314" name="Shape 314"/>
          <p:cNvPicPr preferRelativeResize="0"/>
          <p:nvPr/>
        </p:nvPicPr>
        <p:blipFill>
          <a:blip r:embed="rId3">
            <a:alphaModFix/>
          </a:blip>
          <a:stretch>
            <a:fillRect/>
          </a:stretch>
        </p:blipFill>
        <p:spPr>
          <a:xfrm>
            <a:off x="5340275" y="1309675"/>
            <a:ext cx="3647900" cy="2357789"/>
          </a:xfrm>
          <a:prstGeom prst="rect">
            <a:avLst/>
          </a:prstGeom>
          <a:noFill/>
          <a:ln>
            <a:noFill/>
          </a:ln>
        </p:spPr>
      </p:pic>
      <p:sp>
        <p:nvSpPr>
          <p:cNvPr id="315" name="Shape 315"/>
          <p:cNvSpPr txBox="1"/>
          <p:nvPr>
            <p:ph idx="1" type="body"/>
          </p:nvPr>
        </p:nvSpPr>
        <p:spPr>
          <a:xfrm>
            <a:off x="457200" y="176159"/>
            <a:ext cx="8229600" cy="519600"/>
          </a:xfrm>
          <a:prstGeom prst="rect">
            <a:avLst/>
          </a:prstGeom>
        </p:spPr>
        <p:txBody>
          <a:bodyPr anchorCtr="0" anchor="t" bIns="91425" lIns="91425" rIns="91425" tIns="91425">
            <a:noAutofit/>
          </a:bodyPr>
          <a:lstStyle/>
          <a:p>
            <a:pPr lvl="0">
              <a:spcBef>
                <a:spcPts val="0"/>
              </a:spcBef>
              <a:buNone/>
            </a:pPr>
            <a:r>
              <a:rPr lang="en"/>
              <a:t>Advanced Tooling</a:t>
            </a:r>
          </a:p>
        </p:txBody>
      </p:sp>
      <p:sp>
        <p:nvSpPr>
          <p:cNvPr id="316" name="Shape 316"/>
          <p:cNvSpPr txBox="1"/>
          <p:nvPr>
            <p:ph idx="2" type="body"/>
          </p:nvPr>
        </p:nvSpPr>
        <p:spPr>
          <a:xfrm>
            <a:off x="367300" y="1296175"/>
            <a:ext cx="4101600" cy="3158700"/>
          </a:xfrm>
          <a:prstGeom prst="rect">
            <a:avLst/>
          </a:prstGeom>
        </p:spPr>
        <p:txBody>
          <a:bodyPr anchorCtr="0" anchor="t" bIns="91425" lIns="91425" rIns="91425" tIns="91425">
            <a:noAutofit/>
          </a:bodyPr>
          <a:lstStyle/>
          <a:p>
            <a:pPr indent="-228600" lvl="0" marL="457200" rtl="0">
              <a:spcBef>
                <a:spcPts val="0"/>
              </a:spcBef>
            </a:pPr>
            <a:r>
              <a:rPr lang="en"/>
              <a:t>PSIRT Tool</a:t>
            </a:r>
          </a:p>
          <a:p>
            <a:pPr indent="-228600" lvl="0" marL="457200" rtl="0">
              <a:spcBef>
                <a:spcPts val="0"/>
              </a:spcBef>
            </a:pPr>
            <a:r>
              <a:rPr lang="en"/>
              <a:t>Scoring Tool</a:t>
            </a:r>
          </a:p>
          <a:p>
            <a:pPr indent="-228600" lvl="0" marL="457200" rtl="0">
              <a:spcBef>
                <a:spcPts val="0"/>
              </a:spcBef>
            </a:pPr>
            <a:r>
              <a:rPr lang="en"/>
              <a:t>Feeding reporting/CWEs  - feedback into Secure Engineering</a:t>
            </a:r>
          </a:p>
          <a:p>
            <a:pPr indent="-228600" lvl="0" marL="457200" rtl="0">
              <a:spcBef>
                <a:spcPts val="0"/>
              </a:spcBef>
            </a:pPr>
            <a:r>
              <a:rPr lang="en"/>
              <a:t>Monitoring feeds and external sites - automatically pulling data from upstream sources to auto-generate a ticket (Dependency Tracking)</a:t>
            </a:r>
          </a:p>
          <a:p>
            <a:pPr lvl="0" rtl="0">
              <a:spcBef>
                <a:spcPts val="0"/>
              </a:spcBef>
              <a:buNone/>
            </a:pPr>
            <a:r>
              <a:t/>
            </a:r>
            <a:endParaRPr/>
          </a:p>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pic>
        <p:nvPicPr>
          <p:cNvPr id="321" name="Shape 321"/>
          <p:cNvPicPr preferRelativeResize="0"/>
          <p:nvPr/>
        </p:nvPicPr>
        <p:blipFill>
          <a:blip r:embed="rId3">
            <a:alphaModFix/>
          </a:blip>
          <a:stretch>
            <a:fillRect/>
          </a:stretch>
        </p:blipFill>
        <p:spPr>
          <a:xfrm>
            <a:off x="518400" y="1039850"/>
            <a:ext cx="8229601" cy="3748957"/>
          </a:xfrm>
          <a:prstGeom prst="rect">
            <a:avLst/>
          </a:prstGeom>
          <a:noFill/>
          <a:ln>
            <a:noFill/>
          </a:ln>
        </p:spPr>
      </p:pic>
      <p:sp>
        <p:nvSpPr>
          <p:cNvPr id="322" name="Shape 322"/>
          <p:cNvSpPr txBox="1"/>
          <p:nvPr>
            <p:ph idx="1" type="body"/>
          </p:nvPr>
        </p:nvSpPr>
        <p:spPr>
          <a:xfrm>
            <a:off x="457200" y="176159"/>
            <a:ext cx="8229600" cy="519600"/>
          </a:xfrm>
          <a:prstGeom prst="rect">
            <a:avLst/>
          </a:prstGeom>
        </p:spPr>
        <p:txBody>
          <a:bodyPr anchorCtr="0" anchor="t" bIns="91425" lIns="91425" rIns="91425" tIns="91425">
            <a:noAutofit/>
          </a:bodyPr>
          <a:lstStyle/>
          <a:p>
            <a:pPr lvl="0" rtl="0">
              <a:spcBef>
                <a:spcPts val="0"/>
              </a:spcBef>
              <a:buNone/>
            </a:pPr>
            <a:r>
              <a:rPr b="1" lang="en" sz="2400"/>
              <a:t>Portfolio Management System</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1146025" y="530725"/>
            <a:ext cx="3208800" cy="1028700"/>
          </a:xfrm>
          <a:prstGeom prst="rect">
            <a:avLst/>
          </a:prstGeom>
        </p:spPr>
        <p:txBody>
          <a:bodyPr anchorCtr="0" anchor="ctr" bIns="91425" lIns="91425" rIns="91425" tIns="91425">
            <a:noAutofit/>
          </a:bodyPr>
          <a:lstStyle/>
          <a:p>
            <a:pPr lvl="0">
              <a:spcBef>
                <a:spcPts val="0"/>
              </a:spcBef>
              <a:buNone/>
            </a:pPr>
            <a:r>
              <a:rPr lang="en"/>
              <a:t>To Summarize</a:t>
            </a:r>
          </a:p>
        </p:txBody>
      </p:sp>
      <p:sp>
        <p:nvSpPr>
          <p:cNvPr id="328" name="Shape 328"/>
          <p:cNvSpPr txBox="1"/>
          <p:nvPr>
            <p:ph idx="1" type="body"/>
          </p:nvPr>
        </p:nvSpPr>
        <p:spPr>
          <a:xfrm>
            <a:off x="1146025" y="1773300"/>
            <a:ext cx="2409900" cy="3152700"/>
          </a:xfrm>
          <a:prstGeom prst="rect">
            <a:avLst/>
          </a:prstGeom>
        </p:spPr>
        <p:txBody>
          <a:bodyPr anchorCtr="0" anchor="t" bIns="91425" lIns="91425" rIns="91425" tIns="91425">
            <a:noAutofit/>
          </a:bodyPr>
          <a:lstStyle/>
          <a:p>
            <a:pPr lvl="0">
              <a:spcBef>
                <a:spcPts val="0"/>
              </a:spcBef>
              <a:buNone/>
            </a:pPr>
            <a:r>
              <a:rPr b="1" lang="en" sz="2000">
                <a:latin typeface="Trebuchet MS"/>
                <a:ea typeface="Trebuchet MS"/>
                <a:cs typeface="Trebuchet MS"/>
                <a:sym typeface="Trebuchet MS"/>
              </a:rPr>
              <a:t>Back to Basics…</a:t>
            </a:r>
          </a:p>
          <a:p>
            <a:pPr lvl="0">
              <a:spcBef>
                <a:spcPts val="0"/>
              </a:spcBef>
              <a:buNone/>
            </a:pPr>
            <a:r>
              <a:rPr lang="en" sz="2000">
                <a:latin typeface="Trebuchet MS"/>
                <a:ea typeface="Trebuchet MS"/>
                <a:cs typeface="Trebuchet MS"/>
                <a:sym typeface="Trebuchet MS"/>
              </a:rPr>
              <a:t>Do this and that</a:t>
            </a:r>
          </a:p>
        </p:txBody>
      </p:sp>
      <p:sp>
        <p:nvSpPr>
          <p:cNvPr id="329" name="Shape 329"/>
          <p:cNvSpPr txBox="1"/>
          <p:nvPr>
            <p:ph idx="2" type="body"/>
          </p:nvPr>
        </p:nvSpPr>
        <p:spPr>
          <a:xfrm>
            <a:off x="3679387" y="1773300"/>
            <a:ext cx="2409900" cy="3152700"/>
          </a:xfrm>
          <a:prstGeom prst="rect">
            <a:avLst/>
          </a:prstGeom>
        </p:spPr>
        <p:txBody>
          <a:bodyPr anchorCtr="0" anchor="t" bIns="91425" lIns="91425" rIns="91425" tIns="91425">
            <a:noAutofit/>
          </a:bodyPr>
          <a:lstStyle/>
          <a:p>
            <a:pPr lvl="0">
              <a:spcBef>
                <a:spcPts val="0"/>
              </a:spcBef>
              <a:buNone/>
            </a:pPr>
            <a:r>
              <a:rPr b="1" lang="en" sz="2000">
                <a:latin typeface="Trebuchet MS"/>
                <a:ea typeface="Trebuchet MS"/>
                <a:cs typeface="Trebuchet MS"/>
                <a:sym typeface="Trebuchet MS"/>
              </a:rPr>
              <a:t>Walk, then Crawl</a:t>
            </a:r>
          </a:p>
          <a:p>
            <a:pPr lvl="0">
              <a:spcBef>
                <a:spcPts val="0"/>
              </a:spcBef>
              <a:buNone/>
            </a:pPr>
            <a:r>
              <a:rPr lang="en" sz="2000">
                <a:latin typeface="Trebuchet MS"/>
                <a:ea typeface="Trebuchet MS"/>
                <a:cs typeface="Trebuchet MS"/>
                <a:sym typeface="Trebuchet MS"/>
              </a:rPr>
              <a:t>Do that and this</a:t>
            </a:r>
          </a:p>
        </p:txBody>
      </p:sp>
      <p:sp>
        <p:nvSpPr>
          <p:cNvPr id="330" name="Shape 330"/>
          <p:cNvSpPr txBox="1"/>
          <p:nvPr>
            <p:ph idx="3" type="body"/>
          </p:nvPr>
        </p:nvSpPr>
        <p:spPr>
          <a:xfrm>
            <a:off x="6212750" y="1773300"/>
            <a:ext cx="2690700" cy="3152700"/>
          </a:xfrm>
          <a:prstGeom prst="rect">
            <a:avLst/>
          </a:prstGeom>
        </p:spPr>
        <p:txBody>
          <a:bodyPr anchorCtr="0" anchor="t" bIns="91425" lIns="91425" rIns="91425" tIns="91425">
            <a:noAutofit/>
          </a:bodyPr>
          <a:lstStyle/>
          <a:p>
            <a:pPr lvl="0">
              <a:spcBef>
                <a:spcPts val="0"/>
              </a:spcBef>
              <a:buNone/>
            </a:pPr>
            <a:r>
              <a:rPr b="1" lang="en" sz="2000">
                <a:latin typeface="Trebuchet MS"/>
                <a:ea typeface="Trebuchet MS"/>
                <a:cs typeface="Trebuchet MS"/>
                <a:sym typeface="Trebuchet MS"/>
              </a:rPr>
              <a:t>Flying Cars</a:t>
            </a:r>
          </a:p>
          <a:p>
            <a:pPr lvl="0">
              <a:spcBef>
                <a:spcPts val="0"/>
              </a:spcBef>
              <a:buNone/>
            </a:pPr>
            <a:r>
              <a:rPr lang="en" sz="2000">
                <a:latin typeface="Trebuchet MS"/>
                <a:ea typeface="Trebuchet MS"/>
                <a:cs typeface="Trebuchet MS"/>
                <a:sym typeface="Trebuchet MS"/>
              </a:rPr>
              <a:t>MOAR Awesomeness</a:t>
            </a:r>
          </a:p>
        </p:txBody>
      </p:sp>
      <p:pic>
        <p:nvPicPr>
          <p:cNvPr id="331" name="Shape 331"/>
          <p:cNvPicPr preferRelativeResize="0"/>
          <p:nvPr/>
        </p:nvPicPr>
        <p:blipFill>
          <a:blip r:embed="rId3">
            <a:alphaModFix/>
          </a:blip>
          <a:stretch>
            <a:fillRect/>
          </a:stretch>
        </p:blipFill>
        <p:spPr>
          <a:xfrm>
            <a:off x="7730000" y="3753000"/>
            <a:ext cx="1333500" cy="133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1146025" y="530725"/>
            <a:ext cx="3208799" cy="1028700"/>
          </a:xfrm>
          <a:prstGeom prst="rect">
            <a:avLst/>
          </a:prstGeom>
        </p:spPr>
        <p:txBody>
          <a:bodyPr anchorCtr="0" anchor="ctr" bIns="91425" lIns="91425" rIns="91425" tIns="91425">
            <a:noAutofit/>
          </a:bodyPr>
          <a:lstStyle/>
          <a:p>
            <a:pPr lvl="0" rtl="0">
              <a:spcBef>
                <a:spcPts val="0"/>
              </a:spcBef>
              <a:buNone/>
            </a:pPr>
            <a:r>
              <a:rPr lang="en"/>
              <a:t>Agenda</a:t>
            </a:r>
          </a:p>
        </p:txBody>
      </p:sp>
      <p:grpSp>
        <p:nvGrpSpPr>
          <p:cNvPr id="124" name="Shape 124"/>
          <p:cNvGrpSpPr/>
          <p:nvPr/>
        </p:nvGrpSpPr>
        <p:grpSpPr>
          <a:xfrm>
            <a:off x="333622" y="861852"/>
            <a:ext cx="366457" cy="366436"/>
            <a:chOff x="1923675" y="1633650"/>
            <a:chExt cx="436000" cy="435975"/>
          </a:xfrm>
        </p:grpSpPr>
        <p:sp>
          <p:nvSpPr>
            <p:cNvPr id="125" name="Shape 125"/>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6" name="Shape 126"/>
            <p:cNvSpPr/>
            <p:nvPr/>
          </p:nvSpPr>
          <p:spPr>
            <a:xfrm>
              <a:off x="2019900" y="1757250"/>
              <a:ext cx="261825" cy="261850"/>
            </a:xfrm>
            <a:custGeom>
              <a:pathLst>
                <a:path extrusionOk="0" fill="none" h="10474" w="10473">
                  <a:moveTo>
                    <a:pt x="10473" y="1"/>
                  </a:moveTo>
                  <a:lnTo>
                    <a:pt x="0" y="10473"/>
                  </a:lnTo>
                </a:path>
              </a:pathLst>
            </a:custGeom>
            <a:noFill/>
            <a:ln cap="rnd" cmpd="sng" w="121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 name="Shape 127"/>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a:off x="1974225" y="1711575"/>
              <a:ext cx="261825" cy="261850"/>
            </a:xfrm>
            <a:custGeom>
              <a:pathLst>
                <a:path extrusionOk="0" fill="none" h="10474" w="10473">
                  <a:moveTo>
                    <a:pt x="0" y="10474"/>
                  </a:moveTo>
                  <a:lnTo>
                    <a:pt x="10473" y="1"/>
                  </a:lnTo>
                </a:path>
              </a:pathLst>
            </a:custGeom>
            <a:noFill/>
            <a:ln cap="rnd" cmpd="sng" w="121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 name="Shape 129"/>
            <p:cNvSpPr/>
            <p:nvPr/>
          </p:nvSpPr>
          <p:spPr>
            <a:xfrm>
              <a:off x="1934650" y="2014200"/>
              <a:ext cx="44475" cy="44475"/>
            </a:xfrm>
            <a:custGeom>
              <a:pathLst>
                <a:path extrusionOk="0" fill="none" h="1779" w="1779">
                  <a:moveTo>
                    <a:pt x="1778" y="1778"/>
                  </a:moveTo>
                  <a:lnTo>
                    <a:pt x="0" y="0"/>
                  </a:lnTo>
                </a:path>
              </a:pathLst>
            </a:custGeom>
            <a:noFill/>
            <a:ln cap="rnd" cmpd="sng" w="121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 name="Shape 130"/>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31" name="Shape 131"/>
          <p:cNvSpPr txBox="1"/>
          <p:nvPr/>
        </p:nvSpPr>
        <p:spPr>
          <a:xfrm>
            <a:off x="1146025" y="1680000"/>
            <a:ext cx="7540800" cy="716700"/>
          </a:xfrm>
          <a:prstGeom prst="rect">
            <a:avLst/>
          </a:prstGeom>
          <a:noFill/>
          <a:ln>
            <a:noFill/>
          </a:ln>
        </p:spPr>
        <p:txBody>
          <a:bodyPr anchorCtr="0" anchor="t" bIns="91425" lIns="91425" rIns="91425" tIns="91425">
            <a:noAutofit/>
          </a:bodyPr>
          <a:lstStyle/>
          <a:p>
            <a:pPr lvl="0" rtl="0">
              <a:spcBef>
                <a:spcPts val="600"/>
              </a:spcBef>
              <a:buNone/>
            </a:pPr>
            <a:r>
              <a:rPr b="1" lang="en">
                <a:solidFill>
                  <a:srgbClr val="114454"/>
                </a:solidFill>
                <a:latin typeface="Proxima Nova"/>
                <a:ea typeface="Proxima Nova"/>
                <a:cs typeface="Proxima Nova"/>
                <a:sym typeface="Proxima Nova"/>
              </a:rPr>
              <a:t>Hi.  We’re Lisa and CRob, and we’re here to talk to you about stuff and things…..</a:t>
            </a:r>
          </a:p>
        </p:txBody>
      </p:sp>
      <p:sp>
        <p:nvSpPr>
          <p:cNvPr id="132" name="Shape 132"/>
          <p:cNvSpPr txBox="1"/>
          <p:nvPr/>
        </p:nvSpPr>
        <p:spPr>
          <a:xfrm>
            <a:off x="333625" y="2536275"/>
            <a:ext cx="4671600" cy="1913700"/>
          </a:xfrm>
          <a:prstGeom prst="rect">
            <a:avLst/>
          </a:prstGeom>
          <a:noFill/>
          <a:ln>
            <a:noFill/>
          </a:ln>
        </p:spPr>
        <p:txBody>
          <a:bodyPr anchorCtr="0" anchor="t" bIns="91425" lIns="91425" rIns="91425" tIns="91425">
            <a:noAutofit/>
          </a:bodyPr>
          <a:lstStyle/>
          <a:p>
            <a:pPr indent="-342900" lvl="0" marL="457200" rtl="0">
              <a:spcBef>
                <a:spcPts val="600"/>
              </a:spcBef>
              <a:buClr>
                <a:srgbClr val="114454"/>
              </a:buClr>
              <a:buSzPct val="100000"/>
              <a:buFont typeface="Nixie One"/>
              <a:buChar char="●"/>
            </a:pPr>
            <a:r>
              <a:rPr b="1" lang="en" sz="1800">
                <a:solidFill>
                  <a:srgbClr val="114454"/>
                </a:solidFill>
                <a:latin typeface="Nixie One"/>
                <a:ea typeface="Nixie One"/>
                <a:cs typeface="Nixie One"/>
                <a:sym typeface="Nixie One"/>
              </a:rPr>
              <a:t>Characteristics of the Maturity Model</a:t>
            </a:r>
          </a:p>
          <a:p>
            <a:pPr indent="-342900" lvl="0" marL="457200" rtl="0">
              <a:spcBef>
                <a:spcPts val="600"/>
              </a:spcBef>
              <a:buClr>
                <a:srgbClr val="114454"/>
              </a:buClr>
              <a:buSzPct val="100000"/>
              <a:buFont typeface="Nixie One"/>
              <a:buChar char="●"/>
            </a:pPr>
            <a:r>
              <a:rPr b="1" lang="en" sz="1800">
                <a:solidFill>
                  <a:srgbClr val="114454"/>
                </a:solidFill>
                <a:latin typeface="Nixie One"/>
                <a:ea typeface="Nixie One"/>
                <a:cs typeface="Nixie One"/>
                <a:sym typeface="Nixie One"/>
              </a:rPr>
              <a:t>Novice PSIRT</a:t>
            </a:r>
          </a:p>
          <a:p>
            <a:pPr indent="-342900" lvl="0" marL="457200" rtl="0">
              <a:spcBef>
                <a:spcPts val="600"/>
              </a:spcBef>
              <a:buClr>
                <a:srgbClr val="114454"/>
              </a:buClr>
              <a:buSzPct val="100000"/>
              <a:buFont typeface="Nixie One"/>
              <a:buChar char="●"/>
            </a:pPr>
            <a:r>
              <a:rPr b="1" lang="en" sz="1800">
                <a:solidFill>
                  <a:srgbClr val="114454"/>
                </a:solidFill>
                <a:latin typeface="Nixie One"/>
                <a:ea typeface="Nixie One"/>
                <a:cs typeface="Nixie One"/>
                <a:sym typeface="Nixie One"/>
              </a:rPr>
              <a:t>Advanced PSIRT</a:t>
            </a:r>
          </a:p>
          <a:p>
            <a:pPr indent="-342900" lvl="0" marL="457200" rtl="0">
              <a:spcBef>
                <a:spcPts val="600"/>
              </a:spcBef>
              <a:buClr>
                <a:srgbClr val="114454"/>
              </a:buClr>
              <a:buSzPct val="100000"/>
              <a:buFont typeface="Nixie One"/>
              <a:buChar char="●"/>
            </a:pPr>
            <a:r>
              <a:rPr b="1" lang="en" sz="1800">
                <a:solidFill>
                  <a:srgbClr val="114454"/>
                </a:solidFill>
                <a:latin typeface="Nixie One"/>
                <a:ea typeface="Nixie One"/>
                <a:cs typeface="Nixie One"/>
                <a:sym typeface="Nixie One"/>
              </a:rPr>
              <a:t>Expert PSIRT</a:t>
            </a:r>
          </a:p>
          <a:p>
            <a:pPr lvl="0" rtl="0">
              <a:spcBef>
                <a:spcPts val="600"/>
              </a:spcBef>
              <a:buNone/>
            </a:pPr>
            <a:r>
              <a:t/>
            </a:r>
            <a:endParaRPr b="1" sz="1800">
              <a:solidFill>
                <a:srgbClr val="114454"/>
              </a:solidFill>
              <a:highlight>
                <a:srgbClr val="94BF6E"/>
              </a:highlight>
              <a:latin typeface="Nixie One"/>
              <a:ea typeface="Nixie One"/>
              <a:cs typeface="Nixie One"/>
              <a:sym typeface="Nixie One"/>
            </a:endParaRPr>
          </a:p>
        </p:txBody>
      </p:sp>
      <p:sp>
        <p:nvSpPr>
          <p:cNvPr id="133" name="Shape 133"/>
          <p:cNvSpPr txBox="1"/>
          <p:nvPr/>
        </p:nvSpPr>
        <p:spPr>
          <a:xfrm>
            <a:off x="5074909" y="2536268"/>
            <a:ext cx="3611699" cy="1913699"/>
          </a:xfrm>
          <a:prstGeom prst="rect">
            <a:avLst/>
          </a:prstGeom>
          <a:noFill/>
          <a:ln>
            <a:noFill/>
          </a:ln>
        </p:spPr>
        <p:txBody>
          <a:bodyPr anchorCtr="0" anchor="t" bIns="91425" lIns="91425" rIns="91425" tIns="91425">
            <a:noAutofit/>
          </a:bodyPr>
          <a:lstStyle/>
          <a:p>
            <a:pPr lvl="0" rtl="0">
              <a:spcBef>
                <a:spcPts val="600"/>
              </a:spcBef>
              <a:buNone/>
            </a:pPr>
            <a:r>
              <a:rPr b="1" lang="en" sz="1100">
                <a:solidFill>
                  <a:srgbClr val="114454"/>
                </a:solidFill>
                <a:highlight>
                  <a:srgbClr val="94BF6E"/>
                </a:highlight>
                <a:latin typeface="Nixie One"/>
                <a:ea typeface="Nixie One"/>
                <a:cs typeface="Nixie One"/>
                <a:sym typeface="Nixie One"/>
              </a:rPr>
              <a:t>Agenda Point 3</a:t>
            </a:r>
          </a:p>
          <a:p>
            <a:pPr lvl="0" rtl="0">
              <a:spcBef>
                <a:spcPts val="600"/>
              </a:spcBef>
              <a:buNone/>
            </a:pPr>
            <a:r>
              <a:rPr b="1" lang="en" sz="1100">
                <a:solidFill>
                  <a:srgbClr val="114454"/>
                </a:solidFill>
                <a:highlight>
                  <a:srgbClr val="94BF6E"/>
                </a:highlight>
                <a:latin typeface="Nixie One"/>
                <a:ea typeface="Nixie One"/>
                <a:cs typeface="Nixie One"/>
                <a:sym typeface="Nixie One"/>
              </a:rPr>
              <a:t>Agenda Point 4</a:t>
            </a:r>
          </a:p>
          <a:p>
            <a:pPr lvl="0" rtl="0">
              <a:spcBef>
                <a:spcPts val="600"/>
              </a:spcBef>
              <a:buNone/>
            </a:pPr>
            <a:r>
              <a:t/>
            </a:r>
            <a:endParaRPr b="1" sz="1100">
              <a:solidFill>
                <a:srgbClr val="114454"/>
              </a:solidFill>
              <a:latin typeface="Nixie One"/>
              <a:ea typeface="Nixie One"/>
              <a:cs typeface="Nixie One"/>
              <a:sym typeface="Nixie One"/>
            </a:endParaRPr>
          </a:p>
        </p:txBody>
      </p:sp>
      <p:pic>
        <p:nvPicPr>
          <p:cNvPr id="134" name="Shape 134"/>
          <p:cNvPicPr preferRelativeResize="0"/>
          <p:nvPr/>
        </p:nvPicPr>
        <p:blipFill>
          <a:blip r:embed="rId3">
            <a:alphaModFix/>
          </a:blip>
          <a:stretch>
            <a:fillRect/>
          </a:stretch>
        </p:blipFill>
        <p:spPr>
          <a:xfrm>
            <a:off x="5163400" y="2199575"/>
            <a:ext cx="3910977" cy="2842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idx="4294967295" type="subTitle"/>
          </p:nvPr>
        </p:nvSpPr>
        <p:spPr>
          <a:xfrm>
            <a:off x="685800" y="505225"/>
            <a:ext cx="7884600" cy="3810299"/>
          </a:xfrm>
          <a:prstGeom prst="rect">
            <a:avLst/>
          </a:prstGeom>
        </p:spPr>
        <p:txBody>
          <a:bodyPr anchorCtr="0" anchor="ctr" bIns="91425" lIns="91425" rIns="91425" tIns="91425">
            <a:noAutofit/>
          </a:bodyPr>
          <a:lstStyle/>
          <a:p>
            <a:pPr lvl="0" rtl="0">
              <a:spcBef>
                <a:spcPts val="0"/>
              </a:spcBef>
              <a:buClr>
                <a:schemeClr val="dk1"/>
              </a:buClr>
              <a:buSzPct val="61111"/>
              <a:buFont typeface="Arial"/>
              <a:buNone/>
            </a:pPr>
            <a:r>
              <a:rPr b="1" lang="en" sz="1800">
                <a:solidFill>
                  <a:schemeClr val="lt1"/>
                </a:solidFill>
                <a:latin typeface="Roboto Slab"/>
                <a:ea typeface="Roboto Slab"/>
                <a:cs typeface="Roboto Slab"/>
                <a:sym typeface="Roboto Slab"/>
              </a:rPr>
              <a:t>THANKS!</a:t>
            </a:r>
          </a:p>
          <a:p>
            <a:pPr lvl="0" rtl="0">
              <a:spcBef>
                <a:spcPts val="0"/>
              </a:spcBef>
              <a:buNone/>
            </a:pPr>
            <a:r>
              <a:rPr b="1" lang="en" sz="3600">
                <a:solidFill>
                  <a:srgbClr val="FFFFFF"/>
                </a:solidFill>
              </a:rPr>
              <a:t>Any questions?</a:t>
            </a:r>
          </a:p>
          <a:p>
            <a:pPr lvl="0" rtl="0">
              <a:spcBef>
                <a:spcPts val="0"/>
              </a:spcBef>
              <a:buClr>
                <a:schemeClr val="dk1"/>
              </a:buClr>
              <a:buSzPct val="45833"/>
              <a:buFont typeface="Arial"/>
              <a:buNone/>
            </a:pPr>
            <a:r>
              <a:t/>
            </a:r>
            <a:endParaRPr sz="2400">
              <a:solidFill>
                <a:srgbClr val="FFFFFF"/>
              </a:solidFill>
            </a:endParaRPr>
          </a:p>
          <a:p>
            <a:pPr lvl="0">
              <a:spcBef>
                <a:spcPts val="0"/>
              </a:spcBef>
              <a:buClr>
                <a:schemeClr val="dk1"/>
              </a:buClr>
              <a:buSzPct val="45833"/>
              <a:buFont typeface="Arial"/>
              <a:buNone/>
            </a:pPr>
            <a:r>
              <a:rPr lang="en" sz="2400">
                <a:solidFill>
                  <a:srgbClr val="FFFFFF"/>
                </a:solidFill>
              </a:rPr>
              <a:t>You can find us at</a:t>
            </a:r>
          </a:p>
          <a:p>
            <a:pPr lvl="0">
              <a:spcBef>
                <a:spcPts val="0"/>
              </a:spcBef>
              <a:buClr>
                <a:schemeClr val="dk1"/>
              </a:buClr>
              <a:buSzPct val="55000"/>
              <a:buFont typeface="Arial"/>
              <a:buNone/>
            </a:pPr>
            <a:r>
              <a:rPr lang="en" sz="2000" u="sng">
                <a:solidFill>
                  <a:srgbClr val="94BF6E"/>
                </a:solidFill>
              </a:rPr>
              <a:t>www.linkedin.com/in/lisambradley</a:t>
            </a:r>
            <a:r>
              <a:rPr lang="en" sz="2000">
                <a:solidFill>
                  <a:srgbClr val="FFFFFF"/>
                </a:solidFill>
              </a:rPr>
              <a:t> and </a:t>
            </a:r>
            <a:r>
              <a:rPr lang="en" sz="2000" u="sng">
                <a:solidFill>
                  <a:srgbClr val="94BF6E"/>
                </a:solidFill>
              </a:rPr>
              <a:t>Lisa @ nvidia.com</a:t>
            </a:r>
          </a:p>
          <a:p>
            <a:pPr lvl="0" rtl="0">
              <a:spcBef>
                <a:spcPts val="0"/>
              </a:spcBef>
              <a:buClr>
                <a:schemeClr val="dk1"/>
              </a:buClr>
              <a:buSzPct val="45833"/>
              <a:buFont typeface="Arial"/>
              <a:buNone/>
            </a:pPr>
            <a:r>
              <a:rPr lang="en" sz="2400">
                <a:solidFill>
                  <a:srgbClr val="93C47D"/>
                </a:solidFill>
              </a:rPr>
              <a:t>@RedHatCRob</a:t>
            </a:r>
            <a:r>
              <a:rPr lang="en" sz="2400">
                <a:solidFill>
                  <a:srgbClr val="FFFFFF"/>
                </a:solidFill>
              </a:rPr>
              <a:t> and </a:t>
            </a:r>
            <a:r>
              <a:rPr lang="en" sz="2400" u="sng">
                <a:solidFill>
                  <a:srgbClr val="B6D7A8"/>
                </a:solidFill>
                <a:hlinkClick r:id="rId3"/>
              </a:rPr>
              <a:t>CRob @ RedHat.com</a:t>
            </a:r>
            <a:r>
              <a:rPr lang="en" sz="2400">
                <a:solidFill>
                  <a:srgbClr val="B6D7A8"/>
                </a:solid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3661225" y="3461000"/>
            <a:ext cx="5217600" cy="1159800"/>
          </a:xfrm>
          <a:prstGeom prst="rect">
            <a:avLst/>
          </a:prstGeom>
        </p:spPr>
        <p:txBody>
          <a:bodyPr anchorCtr="0" anchor="b" bIns="91425" lIns="91425" rIns="91425" tIns="91425">
            <a:noAutofit/>
          </a:bodyPr>
          <a:lstStyle/>
          <a:p>
            <a:pPr lvl="0" rtl="0">
              <a:spcBef>
                <a:spcPts val="0"/>
              </a:spcBef>
              <a:buNone/>
            </a:pPr>
            <a:r>
              <a:rPr lang="en" sz="4600"/>
              <a:t>Appendix</a:t>
            </a:r>
          </a:p>
        </p:txBody>
      </p:sp>
      <p:sp>
        <p:nvSpPr>
          <p:cNvPr id="342" name="Shape 342"/>
          <p:cNvSpPr txBox="1"/>
          <p:nvPr/>
        </p:nvSpPr>
        <p:spPr>
          <a:xfrm>
            <a:off x="0" y="503350"/>
            <a:ext cx="3471300" cy="3818700"/>
          </a:xfrm>
          <a:prstGeom prst="rect">
            <a:avLst/>
          </a:prstGeom>
          <a:noFill/>
          <a:ln>
            <a:noFill/>
          </a:ln>
        </p:spPr>
        <p:txBody>
          <a:bodyPr anchorCtr="0" anchor="ctr" bIns="91425" lIns="91425" rIns="91425" tIns="91425">
            <a:noAutofit/>
          </a:bodyPr>
          <a:lstStyle/>
          <a:p>
            <a:pPr lvl="0" rtl="0" algn="ctr">
              <a:spcBef>
                <a:spcPts val="0"/>
              </a:spcBef>
              <a:buNone/>
            </a:pPr>
            <a:r>
              <a:t/>
            </a:r>
            <a:endParaRPr sz="20000">
              <a:solidFill>
                <a:srgbClr val="18637B"/>
              </a:solidFill>
              <a:latin typeface="Roboto Slab"/>
              <a:ea typeface="Roboto Slab"/>
              <a:cs typeface="Roboto Slab"/>
              <a:sym typeface="Roboto Slab"/>
            </a:endParaRPr>
          </a:p>
        </p:txBody>
      </p:sp>
      <p:pic>
        <p:nvPicPr>
          <p:cNvPr id="343" name="Shape 343"/>
          <p:cNvPicPr preferRelativeResize="0"/>
          <p:nvPr/>
        </p:nvPicPr>
        <p:blipFill>
          <a:blip r:embed="rId3">
            <a:alphaModFix/>
          </a:blip>
          <a:stretch>
            <a:fillRect/>
          </a:stretch>
        </p:blipFill>
        <p:spPr>
          <a:xfrm>
            <a:off x="4987525" y="256775"/>
            <a:ext cx="4064699" cy="3115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pic>
        <p:nvPicPr>
          <p:cNvPr id="348" name="Shape 348"/>
          <p:cNvPicPr preferRelativeResize="0"/>
          <p:nvPr/>
        </p:nvPicPr>
        <p:blipFill rotWithShape="1">
          <a:blip r:embed="rId3">
            <a:alphaModFix/>
          </a:blip>
          <a:srcRect b="0" l="0" r="0" t="6524"/>
          <a:stretch/>
        </p:blipFill>
        <p:spPr>
          <a:xfrm>
            <a:off x="433100" y="240824"/>
            <a:ext cx="3555850" cy="682450"/>
          </a:xfrm>
          <a:prstGeom prst="rect">
            <a:avLst/>
          </a:prstGeom>
          <a:noFill/>
          <a:ln>
            <a:noFill/>
          </a:ln>
        </p:spPr>
      </p:pic>
      <p:sp>
        <p:nvSpPr>
          <p:cNvPr id="349" name="Shape 349"/>
          <p:cNvSpPr txBox="1"/>
          <p:nvPr>
            <p:ph idx="2" type="body"/>
          </p:nvPr>
        </p:nvSpPr>
        <p:spPr>
          <a:xfrm>
            <a:off x="367300" y="1296175"/>
            <a:ext cx="5830200" cy="3158700"/>
          </a:xfrm>
          <a:prstGeom prst="rect">
            <a:avLst/>
          </a:prstGeom>
        </p:spPr>
        <p:txBody>
          <a:bodyPr anchorCtr="0" anchor="t" bIns="91425" lIns="91425" rIns="91425" tIns="91425">
            <a:noAutofit/>
          </a:bodyPr>
          <a:lstStyle/>
          <a:p>
            <a:pPr lvl="0">
              <a:spcBef>
                <a:spcPts val="0"/>
              </a:spcBef>
              <a:buNone/>
            </a:pPr>
            <a:r>
              <a:rPr lang="en">
                <a:solidFill>
                  <a:schemeClr val="dk1"/>
                </a:solidFill>
              </a:rPr>
              <a:t>Defining PSIRT Process, Steps</a:t>
            </a:r>
          </a:p>
          <a:p>
            <a:pPr lvl="0">
              <a:spcBef>
                <a:spcPts val="0"/>
              </a:spcBef>
              <a:buNone/>
            </a:pPr>
            <a:r>
              <a:rPr lang="en">
                <a:solidFill>
                  <a:srgbClr val="000000"/>
                </a:solidFill>
              </a:rPr>
              <a:t>Email/submit/basic ticketing</a:t>
            </a:r>
          </a:p>
          <a:p>
            <a:pPr lvl="0">
              <a:spcBef>
                <a:spcPts val="0"/>
              </a:spcBef>
              <a:buNone/>
            </a:pPr>
            <a:r>
              <a:rPr lang="en">
                <a:solidFill>
                  <a:schemeClr val="dk1"/>
                </a:solidFill>
              </a:rPr>
              <a:t>Define Severity CVSS</a:t>
            </a:r>
          </a:p>
          <a:p>
            <a:pPr lvl="0">
              <a:spcBef>
                <a:spcPts val="0"/>
              </a:spcBef>
              <a:buNone/>
            </a:pPr>
            <a:r>
              <a:rPr lang="en">
                <a:solidFill>
                  <a:schemeClr val="dk1"/>
                </a:solidFill>
              </a:rPr>
              <a:t>CVE/CVSS industry standards</a:t>
            </a:r>
          </a:p>
          <a:p>
            <a:pPr lvl="0">
              <a:spcBef>
                <a:spcPts val="0"/>
              </a:spcBef>
              <a:buNone/>
            </a:pPr>
            <a:r>
              <a:rPr lang="en">
                <a:solidFill>
                  <a:schemeClr val="dk1"/>
                </a:solidFill>
              </a:rPr>
              <a:t>External Product Security Page</a:t>
            </a:r>
          </a:p>
          <a:p>
            <a:pPr lvl="0">
              <a:spcBef>
                <a:spcPts val="0"/>
              </a:spcBef>
              <a:buNone/>
            </a:pPr>
            <a:r>
              <a:rPr lang="en">
                <a:solidFill>
                  <a:srgbClr val="000000"/>
                </a:solidFill>
              </a:rPr>
              <a:t>External Communication/Disclosure </a:t>
            </a:r>
          </a:p>
          <a:p>
            <a:pPr lvl="0">
              <a:spcBef>
                <a:spcPts val="0"/>
              </a:spcBef>
              <a:buNone/>
            </a:pPr>
            <a:r>
              <a:rPr lang="en">
                <a:solidFill>
                  <a:schemeClr val="dk1"/>
                </a:solidFill>
              </a:rPr>
              <a:t>Templates for Communication</a:t>
            </a:r>
          </a:p>
          <a:p>
            <a:pPr lvl="0">
              <a:spcBef>
                <a:spcPts val="0"/>
              </a:spcBef>
              <a:buNone/>
            </a:pPr>
            <a:r>
              <a:rPr lang="en">
                <a:solidFill>
                  <a:schemeClr val="dk1"/>
                </a:solidFill>
              </a:rPr>
              <a:t>Executive Support</a:t>
            </a:r>
          </a:p>
          <a:p>
            <a:pPr lvl="0">
              <a:spcBef>
                <a:spcPts val="0"/>
              </a:spcBef>
              <a:buNone/>
            </a:pPr>
            <a:r>
              <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idx="2" type="body"/>
          </p:nvPr>
        </p:nvSpPr>
        <p:spPr>
          <a:xfrm>
            <a:off x="367300" y="1296175"/>
            <a:ext cx="5777400" cy="3158700"/>
          </a:xfrm>
          <a:prstGeom prst="rect">
            <a:avLst/>
          </a:prstGeom>
        </p:spPr>
        <p:txBody>
          <a:bodyPr anchorCtr="0" anchor="t" bIns="91425" lIns="91425" rIns="91425" tIns="91425">
            <a:noAutofit/>
          </a:bodyPr>
          <a:lstStyle/>
          <a:p>
            <a:pPr lvl="0">
              <a:spcBef>
                <a:spcPts val="0"/>
              </a:spcBef>
              <a:buClr>
                <a:schemeClr val="dk1"/>
              </a:buClr>
              <a:buSzPct val="55000"/>
              <a:buFont typeface="Arial"/>
              <a:buNone/>
            </a:pPr>
            <a:r>
              <a:rPr lang="en">
                <a:solidFill>
                  <a:schemeClr val="dk1"/>
                </a:solidFill>
              </a:rPr>
              <a:t>Dealing with 3rd party reporters</a:t>
            </a:r>
          </a:p>
          <a:p>
            <a:pPr lvl="0">
              <a:spcBef>
                <a:spcPts val="0"/>
              </a:spcBef>
              <a:buNone/>
            </a:pPr>
            <a:r>
              <a:rPr lang="en">
                <a:solidFill>
                  <a:schemeClr val="dk1"/>
                </a:solidFill>
              </a:rPr>
              <a:t>Cross organization support - Security Champions</a:t>
            </a:r>
          </a:p>
          <a:p>
            <a:pPr lvl="0" rtl="0">
              <a:spcBef>
                <a:spcPts val="360"/>
              </a:spcBef>
              <a:buNone/>
            </a:pPr>
            <a:r>
              <a:rPr lang="en">
                <a:solidFill>
                  <a:schemeClr val="dk1"/>
                </a:solidFill>
              </a:rPr>
              <a:t>Branch/Version Support Policies</a:t>
            </a:r>
          </a:p>
          <a:p>
            <a:pPr lvl="0" rtl="0">
              <a:spcBef>
                <a:spcPts val="360"/>
              </a:spcBef>
              <a:buNone/>
            </a:pPr>
            <a:r>
              <a:rPr lang="en">
                <a:solidFill>
                  <a:schemeClr val="dk1"/>
                </a:solidFill>
              </a:rPr>
              <a:t>Date Policy - Delivery SLA</a:t>
            </a:r>
          </a:p>
          <a:p>
            <a:pPr lvl="0" rtl="0">
              <a:spcBef>
                <a:spcPts val="360"/>
              </a:spcBef>
              <a:buNone/>
            </a:pPr>
            <a:r>
              <a:rPr lang="en">
                <a:solidFill>
                  <a:schemeClr val="dk1"/>
                </a:solidFill>
              </a:rPr>
              <a:t>Exception process</a:t>
            </a:r>
          </a:p>
          <a:p>
            <a:pPr lvl="0" rtl="0">
              <a:spcBef>
                <a:spcPts val="360"/>
              </a:spcBef>
              <a:buNone/>
            </a:pPr>
            <a:r>
              <a:rPr lang="en">
                <a:solidFill>
                  <a:schemeClr val="dk1"/>
                </a:solidFill>
              </a:rPr>
              <a:t>Lifecycles</a:t>
            </a:r>
          </a:p>
          <a:p>
            <a:pPr lvl="0">
              <a:spcBef>
                <a:spcPts val="0"/>
              </a:spcBef>
              <a:buNone/>
            </a:pPr>
            <a:r>
              <a:rPr lang="en">
                <a:solidFill>
                  <a:schemeClr val="dk1"/>
                </a:solidFill>
              </a:rPr>
              <a:t>Baseline Metrics</a:t>
            </a:r>
          </a:p>
          <a:p>
            <a:pPr lvl="0">
              <a:spcBef>
                <a:spcPts val="0"/>
              </a:spcBef>
              <a:buNone/>
            </a:pPr>
            <a:r>
              <a:rPr lang="en">
                <a:solidFill>
                  <a:schemeClr val="dk1"/>
                </a:solidFill>
              </a:rPr>
              <a:t>Embargo</a:t>
            </a:r>
          </a:p>
          <a:p>
            <a:pPr lvl="0">
              <a:spcBef>
                <a:spcPts val="0"/>
              </a:spcBef>
              <a:buClr>
                <a:schemeClr val="dk1"/>
              </a:buClr>
              <a:buSzPct val="55000"/>
              <a:buFont typeface="Arial"/>
              <a:buNone/>
            </a:pPr>
            <a:r>
              <a:rPr lang="en">
                <a:solidFill>
                  <a:schemeClr val="dk1"/>
                </a:solidFill>
              </a:rPr>
              <a:t>Product Registry</a:t>
            </a:r>
          </a:p>
          <a:p>
            <a:pPr lvl="0">
              <a:spcBef>
                <a:spcPts val="0"/>
              </a:spcBef>
              <a:buClr>
                <a:schemeClr val="dk1"/>
              </a:buClr>
              <a:buSzPct val="55000"/>
              <a:buFont typeface="Arial"/>
              <a:buNone/>
            </a:pPr>
            <a:r>
              <a:rPr lang="en">
                <a:solidFill>
                  <a:schemeClr val="dk1"/>
                </a:solidFill>
              </a:rPr>
              <a:t>Educating</a:t>
            </a:r>
          </a:p>
          <a:p>
            <a:pPr lvl="0">
              <a:spcBef>
                <a:spcPts val="0"/>
              </a:spcBef>
              <a:buClr>
                <a:schemeClr val="dk1"/>
              </a:buClr>
              <a:buSzPct val="55000"/>
              <a:buFont typeface="Arial"/>
              <a:buNone/>
            </a:pPr>
            <a:r>
              <a:t/>
            </a:r>
            <a:endParaRPr>
              <a:solidFill>
                <a:schemeClr val="dk1"/>
              </a:solidFill>
            </a:endParaRPr>
          </a:p>
          <a:p>
            <a:pPr lvl="0" rtl="0">
              <a:spcBef>
                <a:spcPts val="0"/>
              </a:spcBef>
              <a:buNone/>
            </a:pPr>
            <a:r>
              <a:t/>
            </a:r>
            <a:endParaRPr>
              <a:solidFill>
                <a:schemeClr val="dk1"/>
              </a:solidFill>
            </a:endParaRPr>
          </a:p>
        </p:txBody>
      </p:sp>
      <p:pic>
        <p:nvPicPr>
          <p:cNvPr id="355" name="Shape 355"/>
          <p:cNvPicPr preferRelativeResize="0"/>
          <p:nvPr/>
        </p:nvPicPr>
        <p:blipFill>
          <a:blip r:embed="rId3">
            <a:alphaModFix/>
          </a:blip>
          <a:stretch>
            <a:fillRect/>
          </a:stretch>
        </p:blipFill>
        <p:spPr>
          <a:xfrm>
            <a:off x="433100" y="262799"/>
            <a:ext cx="4242352" cy="880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idx="2" type="body"/>
          </p:nvPr>
        </p:nvSpPr>
        <p:spPr>
          <a:xfrm>
            <a:off x="367300" y="1296175"/>
            <a:ext cx="8776800" cy="3158700"/>
          </a:xfrm>
          <a:prstGeom prst="rect">
            <a:avLst/>
          </a:prstGeom>
        </p:spPr>
        <p:txBody>
          <a:bodyPr anchorCtr="0" anchor="t" bIns="91425" lIns="91425" rIns="91425" tIns="91425">
            <a:noAutofit/>
          </a:bodyPr>
          <a:lstStyle/>
          <a:p>
            <a:pPr lvl="0">
              <a:spcBef>
                <a:spcPts val="0"/>
              </a:spcBef>
              <a:buNone/>
            </a:pPr>
            <a:r>
              <a:rPr lang="en">
                <a:solidFill>
                  <a:schemeClr val="dk1"/>
                </a:solidFill>
              </a:rPr>
              <a:t>Community internal support - helping each other</a:t>
            </a:r>
          </a:p>
          <a:p>
            <a:pPr lvl="0">
              <a:spcBef>
                <a:spcPts val="0"/>
              </a:spcBef>
              <a:buNone/>
            </a:pPr>
            <a:r>
              <a:rPr lang="en">
                <a:solidFill>
                  <a:schemeClr val="dk1"/>
                </a:solidFill>
              </a:rPr>
              <a:t>External Groups FIRST</a:t>
            </a:r>
          </a:p>
          <a:p>
            <a:pPr lvl="0">
              <a:spcBef>
                <a:spcPts val="0"/>
              </a:spcBef>
              <a:buNone/>
            </a:pPr>
            <a:r>
              <a:rPr lang="en">
                <a:solidFill>
                  <a:schemeClr val="dk1"/>
                </a:solidFill>
              </a:rPr>
              <a:t>Alignment of security fixes for all versions/products</a:t>
            </a:r>
          </a:p>
          <a:p>
            <a:pPr lvl="0">
              <a:spcBef>
                <a:spcPts val="0"/>
              </a:spcBef>
              <a:buNone/>
            </a:pPr>
            <a:r>
              <a:rPr lang="en">
                <a:solidFill>
                  <a:schemeClr val="dk1"/>
                </a:solidFill>
              </a:rPr>
              <a:t>Enhanced Severity definitions </a:t>
            </a:r>
          </a:p>
          <a:p>
            <a:pPr lvl="0">
              <a:spcBef>
                <a:spcPts val="0"/>
              </a:spcBef>
              <a:buNone/>
            </a:pPr>
            <a:r>
              <a:rPr lang="en">
                <a:solidFill>
                  <a:schemeClr val="dk1"/>
                </a:solidFill>
              </a:rPr>
              <a:t>Integrating into SDLC</a:t>
            </a:r>
          </a:p>
          <a:p>
            <a:pPr lvl="0" rtl="0">
              <a:spcBef>
                <a:spcPts val="0"/>
              </a:spcBef>
              <a:buNone/>
            </a:pPr>
            <a:r>
              <a:rPr lang="en">
                <a:solidFill>
                  <a:schemeClr val="dk1"/>
                </a:solidFill>
              </a:rPr>
              <a:t>PSIRT Operations - having a real team</a:t>
            </a:r>
            <a:br>
              <a:rPr lang="en">
                <a:solidFill>
                  <a:schemeClr val="dk1"/>
                </a:solidFill>
              </a:rPr>
            </a:br>
          </a:p>
        </p:txBody>
      </p:sp>
      <p:pic>
        <p:nvPicPr>
          <p:cNvPr id="361" name="Shape 361"/>
          <p:cNvPicPr preferRelativeResize="0"/>
          <p:nvPr/>
        </p:nvPicPr>
        <p:blipFill>
          <a:blip r:embed="rId3">
            <a:alphaModFix/>
          </a:blip>
          <a:stretch>
            <a:fillRect/>
          </a:stretch>
        </p:blipFill>
        <p:spPr>
          <a:xfrm>
            <a:off x="367299" y="131549"/>
            <a:ext cx="4728840" cy="1012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idx="2" type="body"/>
          </p:nvPr>
        </p:nvSpPr>
        <p:spPr>
          <a:xfrm>
            <a:off x="367300" y="915175"/>
            <a:ext cx="8823600" cy="3158700"/>
          </a:xfrm>
          <a:prstGeom prst="rect">
            <a:avLst/>
          </a:prstGeom>
        </p:spPr>
        <p:txBody>
          <a:bodyPr anchorCtr="0" anchor="t" bIns="91425" lIns="91425" rIns="91425" tIns="91425">
            <a:noAutofit/>
          </a:bodyPr>
          <a:lstStyle/>
          <a:p>
            <a:pPr lvl="0">
              <a:spcBef>
                <a:spcPts val="0"/>
              </a:spcBef>
              <a:buNone/>
            </a:pPr>
            <a:r>
              <a:rPr lang="en">
                <a:solidFill>
                  <a:schemeClr val="dk1"/>
                </a:solidFill>
              </a:rPr>
              <a:t>Expedited Process</a:t>
            </a:r>
          </a:p>
          <a:p>
            <a:pPr lvl="0">
              <a:spcBef>
                <a:spcPts val="0"/>
              </a:spcBef>
              <a:buNone/>
            </a:pPr>
            <a:r>
              <a:rPr lang="en">
                <a:solidFill>
                  <a:schemeClr val="dk1"/>
                </a:solidFill>
              </a:rPr>
              <a:t>OSS tooling</a:t>
            </a:r>
          </a:p>
          <a:p>
            <a:pPr lvl="0">
              <a:spcBef>
                <a:spcPts val="0"/>
              </a:spcBef>
              <a:buNone/>
            </a:pPr>
            <a:r>
              <a:rPr lang="en">
                <a:solidFill>
                  <a:schemeClr val="dk1"/>
                </a:solidFill>
              </a:rPr>
              <a:t>Dependency Management</a:t>
            </a:r>
          </a:p>
          <a:p>
            <a:pPr lvl="0">
              <a:spcBef>
                <a:spcPts val="0"/>
              </a:spcBef>
              <a:buNone/>
            </a:pPr>
            <a:r>
              <a:rPr lang="en">
                <a:solidFill>
                  <a:schemeClr val="dk1"/>
                </a:solidFill>
              </a:rPr>
              <a:t>Risk Management</a:t>
            </a:r>
          </a:p>
          <a:p>
            <a:pPr lvl="0" rtl="0">
              <a:spcBef>
                <a:spcPts val="0"/>
              </a:spcBef>
              <a:buNone/>
            </a:pPr>
            <a:r>
              <a:rPr lang="en">
                <a:solidFill>
                  <a:schemeClr val="dk1"/>
                </a:solidFill>
              </a:rPr>
              <a:t>Determine cost of vulnerability management</a:t>
            </a:r>
          </a:p>
          <a:p>
            <a:pPr lvl="0" rtl="0">
              <a:spcBef>
                <a:spcPts val="0"/>
              </a:spcBef>
              <a:buNone/>
            </a:pPr>
            <a:r>
              <a:rPr lang="en">
                <a:solidFill>
                  <a:schemeClr val="dk1"/>
                </a:solidFill>
              </a:rPr>
              <a:t>Operational, trends, broad level Metrics</a:t>
            </a:r>
          </a:p>
          <a:p>
            <a:pPr lvl="0" rtl="0">
              <a:spcBef>
                <a:spcPts val="0"/>
              </a:spcBef>
              <a:buNone/>
            </a:pPr>
            <a:r>
              <a:rPr lang="en">
                <a:solidFill>
                  <a:schemeClr val="dk1"/>
                </a:solidFill>
              </a:rPr>
              <a:t>Fully established Lifecycle</a:t>
            </a:r>
          </a:p>
          <a:p>
            <a:pPr lvl="0" rtl="0">
              <a:spcBef>
                <a:spcPts val="0"/>
              </a:spcBef>
              <a:buNone/>
            </a:pPr>
            <a:r>
              <a:rPr lang="en">
                <a:solidFill>
                  <a:schemeClr val="dk1"/>
                </a:solidFill>
              </a:rPr>
              <a:t>PSIRT Tool and Scoring Tool</a:t>
            </a:r>
          </a:p>
          <a:p>
            <a:pPr lvl="0" rtl="0">
              <a:spcBef>
                <a:spcPts val="0"/>
              </a:spcBef>
              <a:buNone/>
            </a:pPr>
            <a:r>
              <a:rPr lang="en">
                <a:solidFill>
                  <a:schemeClr val="dk1"/>
                </a:solidFill>
              </a:rPr>
              <a:t>Feeding reporting/CWEs  - feedback into Secure Engineering (RCCA)</a:t>
            </a:r>
          </a:p>
          <a:p>
            <a:pPr lvl="0" rtl="0">
              <a:spcBef>
                <a:spcPts val="0"/>
              </a:spcBef>
              <a:buNone/>
            </a:pPr>
            <a:r>
              <a:rPr lang="en">
                <a:solidFill>
                  <a:schemeClr val="dk1"/>
                </a:solidFill>
              </a:rPr>
              <a:t>Monitoring feeds and external sites - automatically pulling data to auto-generate a ticket</a:t>
            </a:r>
          </a:p>
        </p:txBody>
      </p:sp>
      <p:pic>
        <p:nvPicPr>
          <p:cNvPr id="367" name="Shape 367"/>
          <p:cNvPicPr preferRelativeResize="0"/>
          <p:nvPr/>
        </p:nvPicPr>
        <p:blipFill rotWithShape="1">
          <a:blip r:embed="rId3">
            <a:alphaModFix/>
          </a:blip>
          <a:srcRect b="0" l="0" r="0" t="4479"/>
          <a:stretch/>
        </p:blipFill>
        <p:spPr>
          <a:xfrm>
            <a:off x="367300" y="139950"/>
            <a:ext cx="4750024" cy="8472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idx="2" type="body"/>
          </p:nvPr>
        </p:nvSpPr>
        <p:spPr>
          <a:xfrm>
            <a:off x="367299" y="1296175"/>
            <a:ext cx="6104400" cy="3158700"/>
          </a:xfrm>
          <a:prstGeom prst="rect">
            <a:avLst/>
          </a:prstGeom>
        </p:spPr>
        <p:txBody>
          <a:bodyPr anchorCtr="0" anchor="t" bIns="91425" lIns="91425" rIns="91425" tIns="91425">
            <a:noAutofit/>
          </a:bodyPr>
          <a:lstStyle/>
          <a:p>
            <a:pPr lvl="0" rtl="0">
              <a:spcBef>
                <a:spcPts val="0"/>
              </a:spcBef>
              <a:buNone/>
            </a:pPr>
            <a:r>
              <a:rPr lang="en">
                <a:solidFill>
                  <a:schemeClr val="dk1"/>
                </a:solidFill>
              </a:rPr>
              <a:t>Bug bounties - reaching to find issue</a:t>
            </a:r>
          </a:p>
        </p:txBody>
      </p:sp>
      <p:pic>
        <p:nvPicPr>
          <p:cNvPr id="373" name="Shape 373"/>
          <p:cNvPicPr preferRelativeResize="0"/>
          <p:nvPr/>
        </p:nvPicPr>
        <p:blipFill>
          <a:blip r:embed="rId3">
            <a:alphaModFix/>
          </a:blip>
          <a:stretch>
            <a:fillRect/>
          </a:stretch>
        </p:blipFill>
        <p:spPr>
          <a:xfrm>
            <a:off x="436575" y="105174"/>
            <a:ext cx="4457725" cy="823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140" name="Shape 140"/>
          <p:cNvSpPr txBox="1"/>
          <p:nvPr/>
        </p:nvSpPr>
        <p:spPr>
          <a:xfrm>
            <a:off x="5784475" y="4854275"/>
            <a:ext cx="3306600" cy="226800"/>
          </a:xfrm>
          <a:prstGeom prst="rect">
            <a:avLst/>
          </a:prstGeom>
          <a:noFill/>
          <a:ln>
            <a:noFill/>
          </a:ln>
        </p:spPr>
        <p:txBody>
          <a:bodyPr anchorCtr="0" anchor="t" bIns="91425" lIns="91425" rIns="91425" tIns="91425">
            <a:noAutofit/>
          </a:bodyPr>
          <a:lstStyle/>
          <a:p>
            <a:pPr lvl="0">
              <a:spcBef>
                <a:spcPts val="0"/>
              </a:spcBef>
              <a:buNone/>
            </a:pPr>
            <a:r>
              <a:rPr lang="en" sz="800" u="sng">
                <a:solidFill>
                  <a:schemeClr val="hlink"/>
                </a:solidFill>
                <a:hlinkClick r:id="rId4"/>
              </a:rPr>
              <a:t>https://en.wikipedia.org/wiki/Capability_Maturity_Model_Integration</a:t>
            </a:r>
            <a:r>
              <a:rPr lang="en" sz="800"/>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p:nvPr/>
        </p:nvSpPr>
        <p:spPr>
          <a:xfrm>
            <a:off x="2422750" y="1776232"/>
            <a:ext cx="2607000" cy="2299499"/>
          </a:xfrm>
          <a:prstGeom prst="ellipse">
            <a:avLst/>
          </a:prstGeom>
          <a:noFill/>
          <a:ln cap="flat" cmpd="sng" w="114300">
            <a:solidFill>
              <a:srgbClr val="FFA3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1500">
              <a:solidFill>
                <a:schemeClr val="lt1"/>
              </a:solidFill>
              <a:latin typeface="Sniglet"/>
              <a:ea typeface="Sniglet"/>
              <a:cs typeface="Sniglet"/>
              <a:sym typeface="Sniglet"/>
            </a:endParaRPr>
          </a:p>
          <a:p>
            <a:pPr lvl="0" rtl="0" algn="ctr">
              <a:spcBef>
                <a:spcPts val="0"/>
              </a:spcBef>
              <a:buNone/>
            </a:pPr>
            <a:r>
              <a:t/>
            </a:r>
            <a:endParaRPr sz="1500">
              <a:solidFill>
                <a:schemeClr val="lt1"/>
              </a:solidFill>
              <a:latin typeface="Sniglet"/>
              <a:ea typeface="Sniglet"/>
              <a:cs typeface="Sniglet"/>
              <a:sym typeface="Sniglet"/>
            </a:endParaRPr>
          </a:p>
          <a:p>
            <a:pPr lvl="0" rtl="0" algn="l">
              <a:spcBef>
                <a:spcPts val="0"/>
              </a:spcBef>
              <a:buNone/>
            </a:pPr>
            <a:r>
              <a:rPr lang="en" sz="1500">
                <a:solidFill>
                  <a:schemeClr val="lt1"/>
                </a:solidFill>
                <a:latin typeface="Sniglet"/>
                <a:ea typeface="Sniglet"/>
                <a:cs typeface="Sniglet"/>
                <a:sym typeface="Sniglet"/>
              </a:rPr>
              <a:t>   </a:t>
            </a:r>
          </a:p>
          <a:p>
            <a:pPr lvl="0" rtl="0" algn="l">
              <a:spcBef>
                <a:spcPts val="0"/>
              </a:spcBef>
              <a:buNone/>
            </a:pPr>
            <a:r>
              <a:rPr lang="en" sz="1500">
                <a:solidFill>
                  <a:schemeClr val="lt1"/>
                </a:solidFill>
                <a:latin typeface="Sniglet"/>
                <a:ea typeface="Sniglet"/>
                <a:cs typeface="Sniglet"/>
                <a:sym typeface="Sniglet"/>
              </a:rPr>
              <a:t>People</a:t>
            </a:r>
          </a:p>
        </p:txBody>
      </p:sp>
      <p:sp>
        <p:nvSpPr>
          <p:cNvPr id="146" name="Shape 146"/>
          <p:cNvSpPr/>
          <p:nvPr/>
        </p:nvSpPr>
        <p:spPr>
          <a:xfrm>
            <a:off x="4149100" y="1736065"/>
            <a:ext cx="2607000" cy="2339699"/>
          </a:xfrm>
          <a:prstGeom prst="ellipse">
            <a:avLst/>
          </a:prstGeom>
          <a:noFill/>
          <a:ln cap="flat" cmpd="sng" w="114300">
            <a:solidFill>
              <a:srgbClr val="A6CD0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1500">
              <a:solidFill>
                <a:schemeClr val="lt1"/>
              </a:solidFill>
              <a:latin typeface="Sniglet"/>
              <a:ea typeface="Sniglet"/>
              <a:cs typeface="Sniglet"/>
              <a:sym typeface="Sniglet"/>
            </a:endParaRPr>
          </a:p>
          <a:p>
            <a:pPr lvl="0" rtl="0" algn="ctr">
              <a:spcBef>
                <a:spcPts val="0"/>
              </a:spcBef>
              <a:buNone/>
            </a:pPr>
            <a:r>
              <a:t/>
            </a:r>
            <a:endParaRPr sz="1500">
              <a:solidFill>
                <a:schemeClr val="lt1"/>
              </a:solidFill>
              <a:latin typeface="Sniglet"/>
              <a:ea typeface="Sniglet"/>
              <a:cs typeface="Sniglet"/>
              <a:sym typeface="Sniglet"/>
            </a:endParaRPr>
          </a:p>
          <a:p>
            <a:pPr indent="0" lvl="0" marL="457200" rtl="0" algn="ctr">
              <a:spcBef>
                <a:spcPts val="0"/>
              </a:spcBef>
              <a:buNone/>
            </a:pPr>
            <a:r>
              <a:rPr lang="en" sz="1500">
                <a:solidFill>
                  <a:schemeClr val="lt1"/>
                </a:solidFill>
                <a:latin typeface="Sniglet"/>
                <a:ea typeface="Sniglet"/>
                <a:cs typeface="Sniglet"/>
                <a:sym typeface="Sniglet"/>
              </a:rPr>
              <a:t>                         Technology</a:t>
            </a:r>
          </a:p>
        </p:txBody>
      </p:sp>
      <p:sp>
        <p:nvSpPr>
          <p:cNvPr id="147" name="Shape 147"/>
          <p:cNvSpPr/>
          <p:nvPr/>
        </p:nvSpPr>
        <p:spPr>
          <a:xfrm>
            <a:off x="3340467" y="797325"/>
            <a:ext cx="2504700" cy="2339700"/>
          </a:xfrm>
          <a:prstGeom prst="ellipse">
            <a:avLst/>
          </a:prstGeom>
          <a:noFill/>
          <a:ln cap="flat" cmpd="sng" w="114300">
            <a:solidFill>
              <a:srgbClr val="FAD9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500">
                <a:solidFill>
                  <a:schemeClr val="lt1"/>
                </a:solidFill>
                <a:latin typeface="Sniglet"/>
                <a:ea typeface="Sniglet"/>
                <a:cs typeface="Sniglet"/>
                <a:sym typeface="Sniglet"/>
              </a:rPr>
              <a:t>Process</a:t>
            </a:r>
          </a:p>
          <a:p>
            <a:pPr lvl="0" rtl="0" algn="ctr">
              <a:spcBef>
                <a:spcPts val="0"/>
              </a:spcBef>
              <a:buNone/>
            </a:pPr>
            <a:r>
              <a:t/>
            </a:r>
            <a:endParaRPr sz="1500">
              <a:solidFill>
                <a:schemeClr val="lt1"/>
              </a:solidFill>
              <a:latin typeface="Sniglet"/>
              <a:ea typeface="Sniglet"/>
              <a:cs typeface="Sniglet"/>
              <a:sym typeface="Sniglet"/>
            </a:endParaRPr>
          </a:p>
          <a:p>
            <a:pPr lvl="0" rtl="0" algn="ctr">
              <a:spcBef>
                <a:spcPts val="0"/>
              </a:spcBef>
              <a:buNone/>
            </a:pPr>
            <a:r>
              <a:t/>
            </a:r>
            <a:endParaRPr sz="1500">
              <a:solidFill>
                <a:schemeClr val="lt1"/>
              </a:solidFill>
              <a:latin typeface="Sniglet"/>
              <a:ea typeface="Sniglet"/>
              <a:cs typeface="Sniglet"/>
              <a:sym typeface="Sniglet"/>
            </a:endParaRPr>
          </a:p>
          <a:p>
            <a:pPr lvl="0" rtl="0" algn="ctr">
              <a:spcBef>
                <a:spcPts val="0"/>
              </a:spcBef>
              <a:buNone/>
            </a:pPr>
            <a:r>
              <a:t/>
            </a:r>
            <a:endParaRPr sz="1500">
              <a:solidFill>
                <a:schemeClr val="lt1"/>
              </a:solidFill>
              <a:latin typeface="Sniglet"/>
              <a:ea typeface="Sniglet"/>
              <a:cs typeface="Sniglet"/>
              <a:sym typeface="Sniglet"/>
            </a:endParaRPr>
          </a:p>
        </p:txBody>
      </p:sp>
      <p:sp>
        <p:nvSpPr>
          <p:cNvPr id="148" name="Shape 148"/>
          <p:cNvSpPr txBox="1"/>
          <p:nvPr/>
        </p:nvSpPr>
        <p:spPr>
          <a:xfrm>
            <a:off x="1665350" y="70075"/>
            <a:ext cx="6060600" cy="4428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b="1" lang="en" sz="1800">
                <a:solidFill>
                  <a:schemeClr val="lt1"/>
                </a:solidFill>
                <a:latin typeface="Roboto Slab"/>
                <a:ea typeface="Roboto Slab"/>
                <a:cs typeface="Roboto Slab"/>
                <a:sym typeface="Roboto Slab"/>
              </a:rPr>
              <a:t>What will make you better is </a:t>
            </a:r>
            <a:r>
              <a:rPr b="1" lang="en" sz="1800" u="sng">
                <a:solidFill>
                  <a:schemeClr val="lt1"/>
                </a:solidFill>
                <a:latin typeface="Roboto Slab"/>
                <a:ea typeface="Roboto Slab"/>
                <a:cs typeface="Roboto Slab"/>
                <a:sym typeface="Roboto Slab"/>
              </a:rPr>
              <a:t>NOT</a:t>
            </a:r>
            <a:r>
              <a:rPr b="1" lang="en" sz="1800">
                <a:solidFill>
                  <a:schemeClr val="lt1"/>
                </a:solidFill>
                <a:latin typeface="Roboto Slab"/>
                <a:ea typeface="Roboto Slab"/>
                <a:cs typeface="Roboto Slab"/>
                <a:sym typeface="Roboto Slab"/>
              </a:rPr>
              <a:t> new news</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ctrTitle"/>
          </p:nvPr>
        </p:nvSpPr>
        <p:spPr>
          <a:xfrm>
            <a:off x="3966025" y="3080000"/>
            <a:ext cx="4505700" cy="1159800"/>
          </a:xfrm>
          <a:prstGeom prst="rect">
            <a:avLst/>
          </a:prstGeom>
        </p:spPr>
        <p:txBody>
          <a:bodyPr anchorCtr="0" anchor="b" bIns="91425" lIns="91425" rIns="91425" tIns="91425">
            <a:noAutofit/>
          </a:bodyPr>
          <a:lstStyle/>
          <a:p>
            <a:pPr lvl="0" rtl="0">
              <a:spcBef>
                <a:spcPts val="0"/>
              </a:spcBef>
              <a:buNone/>
            </a:pPr>
            <a:r>
              <a:rPr lang="en" sz="4600"/>
              <a:t>Novice</a:t>
            </a:r>
          </a:p>
        </p:txBody>
      </p:sp>
      <p:sp>
        <p:nvSpPr>
          <p:cNvPr id="154" name="Shape 154"/>
          <p:cNvSpPr txBox="1"/>
          <p:nvPr>
            <p:ph idx="1" type="subTitle"/>
          </p:nvPr>
        </p:nvSpPr>
        <p:spPr>
          <a:xfrm>
            <a:off x="4113587" y="4398250"/>
            <a:ext cx="4505700" cy="784800"/>
          </a:xfrm>
          <a:prstGeom prst="rect">
            <a:avLst/>
          </a:prstGeom>
        </p:spPr>
        <p:txBody>
          <a:bodyPr anchorCtr="0" anchor="t" bIns="91425" lIns="91425" rIns="91425" tIns="91425">
            <a:noAutofit/>
          </a:bodyPr>
          <a:lstStyle/>
          <a:p>
            <a:pPr lvl="0" rtl="0">
              <a:spcBef>
                <a:spcPts val="0"/>
              </a:spcBef>
              <a:buNone/>
            </a:pPr>
            <a:r>
              <a:rPr lang="en"/>
              <a:t>Let’s start with the beginning</a:t>
            </a:r>
          </a:p>
        </p:txBody>
      </p:sp>
      <p:sp>
        <p:nvSpPr>
          <p:cNvPr id="155" name="Shape 155"/>
          <p:cNvSpPr txBox="1"/>
          <p:nvPr/>
        </p:nvSpPr>
        <p:spPr>
          <a:xfrm>
            <a:off x="0" y="503350"/>
            <a:ext cx="3471300" cy="3818700"/>
          </a:xfrm>
          <a:prstGeom prst="rect">
            <a:avLst/>
          </a:prstGeom>
          <a:noFill/>
          <a:ln>
            <a:noFill/>
          </a:ln>
        </p:spPr>
        <p:txBody>
          <a:bodyPr anchorCtr="0" anchor="ctr" bIns="91425" lIns="91425" rIns="91425" tIns="91425">
            <a:noAutofit/>
          </a:bodyPr>
          <a:lstStyle/>
          <a:p>
            <a:pPr lvl="0" rtl="0" algn="ctr">
              <a:spcBef>
                <a:spcPts val="0"/>
              </a:spcBef>
              <a:buNone/>
            </a:pPr>
            <a:r>
              <a:rPr lang="en" sz="20000">
                <a:solidFill>
                  <a:srgbClr val="18637B"/>
                </a:solidFill>
                <a:latin typeface="Roboto Slab"/>
                <a:ea typeface="Roboto Slab"/>
                <a:cs typeface="Roboto Slab"/>
                <a:sym typeface="Roboto Slab"/>
              </a:rPr>
              <a:t>1</a:t>
            </a:r>
          </a:p>
        </p:txBody>
      </p:sp>
      <p:pic>
        <p:nvPicPr>
          <p:cNvPr id="156" name="Shape 156"/>
          <p:cNvPicPr preferRelativeResize="0"/>
          <p:nvPr/>
        </p:nvPicPr>
        <p:blipFill>
          <a:blip r:embed="rId3">
            <a:alphaModFix/>
          </a:blip>
          <a:stretch>
            <a:fillRect/>
          </a:stretch>
        </p:blipFill>
        <p:spPr>
          <a:xfrm>
            <a:off x="4313812" y="-3"/>
            <a:ext cx="4105275" cy="2516874"/>
          </a:xfrm>
          <a:prstGeom prst="rect">
            <a:avLst/>
          </a:prstGeom>
          <a:noFill/>
          <a:ln>
            <a:noFill/>
          </a:ln>
        </p:spPr>
      </p:pic>
      <p:pic>
        <p:nvPicPr>
          <p:cNvPr id="157" name="Shape 157"/>
          <p:cNvPicPr preferRelativeResize="0"/>
          <p:nvPr/>
        </p:nvPicPr>
        <p:blipFill rotWithShape="1">
          <a:blip r:embed="rId4">
            <a:alphaModFix/>
          </a:blip>
          <a:srcRect b="0" l="0" r="0" t="6524"/>
          <a:stretch/>
        </p:blipFill>
        <p:spPr>
          <a:xfrm>
            <a:off x="-18948" y="4465610"/>
            <a:ext cx="3555850" cy="68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idx="1" type="body"/>
          </p:nvPr>
        </p:nvSpPr>
        <p:spPr>
          <a:xfrm>
            <a:off x="1556175" y="2300275"/>
            <a:ext cx="6031800" cy="605100"/>
          </a:xfrm>
          <a:prstGeom prst="rect">
            <a:avLst/>
          </a:prstGeom>
        </p:spPr>
        <p:txBody>
          <a:bodyPr anchorCtr="0" anchor="ctr" bIns="91425" lIns="91425" rIns="91425" tIns="91425">
            <a:noAutofit/>
          </a:bodyPr>
          <a:lstStyle/>
          <a:p>
            <a:pPr lvl="0">
              <a:spcBef>
                <a:spcPts val="0"/>
              </a:spcBef>
              <a:buNone/>
            </a:pPr>
            <a:r>
              <a:t/>
            </a:r>
            <a:endParaRPr/>
          </a:p>
        </p:txBody>
      </p:sp>
      <p:sp>
        <p:nvSpPr>
          <p:cNvPr id="163" name="Shape 163"/>
          <p:cNvSpPr txBox="1"/>
          <p:nvPr/>
        </p:nvSpPr>
        <p:spPr>
          <a:xfrm>
            <a:off x="963800" y="354050"/>
            <a:ext cx="6156600" cy="1013100"/>
          </a:xfrm>
          <a:prstGeom prst="rect">
            <a:avLst/>
          </a:prstGeom>
          <a:noFill/>
          <a:ln>
            <a:noFill/>
          </a:ln>
        </p:spPr>
        <p:txBody>
          <a:bodyPr anchorCtr="0" anchor="t" bIns="91425" lIns="91425" rIns="91425" tIns="91425">
            <a:noAutofit/>
          </a:bodyPr>
          <a:lstStyle/>
          <a:p>
            <a:pPr lvl="0" rtl="0">
              <a:spcBef>
                <a:spcPts val="600"/>
              </a:spcBef>
              <a:buNone/>
            </a:pPr>
            <a:r>
              <a:rPr lang="en" sz="2800">
                <a:solidFill>
                  <a:srgbClr val="114454"/>
                </a:solidFill>
                <a:latin typeface="Nixie One"/>
                <a:ea typeface="Nixie One"/>
                <a:cs typeface="Nixie One"/>
                <a:sym typeface="Nixie One"/>
              </a:rPr>
              <a:t>High level PSIRT Process steps</a:t>
            </a:r>
          </a:p>
          <a:p>
            <a:pPr lvl="0">
              <a:spcBef>
                <a:spcPts val="0"/>
              </a:spcBef>
              <a:buNone/>
            </a:pPr>
            <a:r>
              <a:t/>
            </a:r>
            <a:endParaRPr/>
          </a:p>
        </p:txBody>
      </p:sp>
      <p:sp>
        <p:nvSpPr>
          <p:cNvPr id="164" name="Shape 164"/>
          <p:cNvSpPr txBox="1"/>
          <p:nvPr/>
        </p:nvSpPr>
        <p:spPr>
          <a:xfrm>
            <a:off x="2329650" y="629425"/>
            <a:ext cx="4484700" cy="6051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FFFFFF"/>
                </a:solidFill>
                <a:latin typeface="Nixie One"/>
                <a:ea typeface="Nixie One"/>
                <a:cs typeface="Nixie One"/>
                <a:sym typeface="Nixie One"/>
              </a:rPr>
              <a:t>A High-level PSIRT process overview</a:t>
            </a:r>
          </a:p>
        </p:txBody>
      </p:sp>
      <p:pic>
        <p:nvPicPr>
          <p:cNvPr id="165" name="Shape 165"/>
          <p:cNvPicPr preferRelativeResize="0"/>
          <p:nvPr/>
        </p:nvPicPr>
        <p:blipFill>
          <a:blip r:embed="rId3">
            <a:alphaModFix/>
          </a:blip>
          <a:stretch>
            <a:fillRect/>
          </a:stretch>
        </p:blipFill>
        <p:spPr>
          <a:xfrm>
            <a:off x="0" y="1498645"/>
            <a:ext cx="9144001" cy="21462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idx="1" type="body"/>
          </p:nvPr>
        </p:nvSpPr>
        <p:spPr>
          <a:xfrm>
            <a:off x="457200" y="176159"/>
            <a:ext cx="8229600" cy="519600"/>
          </a:xfrm>
          <a:prstGeom prst="rect">
            <a:avLst/>
          </a:prstGeom>
        </p:spPr>
        <p:txBody>
          <a:bodyPr anchorCtr="0" anchor="t" bIns="91425" lIns="91425" rIns="91425" tIns="91425">
            <a:noAutofit/>
          </a:bodyPr>
          <a:lstStyle/>
          <a:p>
            <a:pPr lvl="0" rtl="0">
              <a:spcBef>
                <a:spcPts val="0"/>
              </a:spcBef>
              <a:buNone/>
            </a:pPr>
            <a:r>
              <a:rPr b="1" lang="en"/>
              <a:t>Executive and Organizational Support</a:t>
            </a:r>
          </a:p>
        </p:txBody>
      </p:sp>
      <p:pic>
        <p:nvPicPr>
          <p:cNvPr id="171" name="Shape 171"/>
          <p:cNvPicPr preferRelativeResize="0"/>
          <p:nvPr/>
        </p:nvPicPr>
        <p:blipFill>
          <a:blip r:embed="rId3">
            <a:alphaModFix/>
          </a:blip>
          <a:stretch>
            <a:fillRect/>
          </a:stretch>
        </p:blipFill>
        <p:spPr>
          <a:xfrm>
            <a:off x="5115138" y="1101574"/>
            <a:ext cx="3976986" cy="3044199"/>
          </a:xfrm>
          <a:prstGeom prst="rect">
            <a:avLst/>
          </a:prstGeom>
          <a:noFill/>
          <a:ln>
            <a:noFill/>
          </a:ln>
        </p:spPr>
      </p:pic>
      <p:sp>
        <p:nvSpPr>
          <p:cNvPr id="172" name="Shape 172"/>
          <p:cNvSpPr txBox="1"/>
          <p:nvPr>
            <p:ph idx="2" type="body"/>
          </p:nvPr>
        </p:nvSpPr>
        <p:spPr>
          <a:xfrm>
            <a:off x="367300" y="1296175"/>
            <a:ext cx="3660300" cy="3158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lang="en">
                <a:solidFill>
                  <a:schemeClr val="dk1"/>
                </a:solidFill>
              </a:rPr>
              <a:t>The single most important thing a PSIRT needs is executive leadership buy-in and support.  Without it, PSIRT will not be able to be effective in fulfilling its role.</a:t>
            </a:r>
          </a:p>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5108450" y="1076950"/>
            <a:ext cx="3926174" cy="2556900"/>
          </a:xfrm>
          <a:prstGeom prst="rect">
            <a:avLst/>
          </a:prstGeom>
          <a:noFill/>
          <a:ln>
            <a:noFill/>
          </a:ln>
        </p:spPr>
      </p:pic>
      <p:sp>
        <p:nvSpPr>
          <p:cNvPr id="178" name="Shape 178"/>
          <p:cNvSpPr txBox="1"/>
          <p:nvPr>
            <p:ph idx="1" type="body"/>
          </p:nvPr>
        </p:nvSpPr>
        <p:spPr>
          <a:xfrm>
            <a:off x="457200" y="176159"/>
            <a:ext cx="8229600" cy="519600"/>
          </a:xfrm>
          <a:prstGeom prst="rect">
            <a:avLst/>
          </a:prstGeom>
        </p:spPr>
        <p:txBody>
          <a:bodyPr anchorCtr="0" anchor="t" bIns="91425" lIns="91425" rIns="91425" tIns="91425">
            <a:noAutofit/>
          </a:bodyPr>
          <a:lstStyle/>
          <a:p>
            <a:pPr lvl="0" rtl="0">
              <a:spcBef>
                <a:spcPts val="0"/>
              </a:spcBef>
              <a:buNone/>
            </a:pPr>
            <a:r>
              <a:rPr b="1" lang="en"/>
              <a:t>Using industry standards</a:t>
            </a:r>
          </a:p>
        </p:txBody>
      </p:sp>
      <p:sp>
        <p:nvSpPr>
          <p:cNvPr id="179" name="Shape 179"/>
          <p:cNvSpPr txBox="1"/>
          <p:nvPr>
            <p:ph idx="2" type="body"/>
          </p:nvPr>
        </p:nvSpPr>
        <p:spPr>
          <a:xfrm>
            <a:off x="367300" y="1296175"/>
            <a:ext cx="3660300" cy="3158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lang="en">
                <a:solidFill>
                  <a:schemeClr val="dk1"/>
                </a:solidFill>
              </a:rPr>
              <a:t>Tools like CVE, CWE, CVSS, etc. are the common language that spans Products and Technologies and allows different organizations to understand </a:t>
            </a:r>
          </a:p>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